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4"/>
  </p:sldMasterIdLst>
  <p:notesMasterIdLst>
    <p:notesMasterId r:id="rId74"/>
  </p:notesMasterIdLst>
  <p:sldIdLst>
    <p:sldId id="630" r:id="rId5"/>
    <p:sldId id="623" r:id="rId6"/>
    <p:sldId id="558" r:id="rId7"/>
    <p:sldId id="559" r:id="rId8"/>
    <p:sldId id="637" r:id="rId9"/>
    <p:sldId id="651" r:id="rId10"/>
    <p:sldId id="571" r:id="rId11"/>
    <p:sldId id="572" r:id="rId12"/>
    <p:sldId id="573" r:id="rId13"/>
    <p:sldId id="619" r:id="rId14"/>
    <p:sldId id="620" r:id="rId15"/>
    <p:sldId id="632" r:id="rId16"/>
    <p:sldId id="618" r:id="rId17"/>
    <p:sldId id="388" r:id="rId18"/>
    <p:sldId id="575" r:id="rId19"/>
    <p:sldId id="576" r:id="rId20"/>
    <p:sldId id="636" r:id="rId21"/>
    <p:sldId id="640" r:id="rId22"/>
    <p:sldId id="577" r:id="rId23"/>
    <p:sldId id="646" r:id="rId24"/>
    <p:sldId id="647" r:id="rId25"/>
    <p:sldId id="652" r:id="rId26"/>
    <p:sldId id="579" r:id="rId27"/>
    <p:sldId id="642" r:id="rId28"/>
    <p:sldId id="580" r:id="rId29"/>
    <p:sldId id="581" r:id="rId30"/>
    <p:sldId id="583" r:id="rId31"/>
    <p:sldId id="584" r:id="rId32"/>
    <p:sldId id="585" r:id="rId33"/>
    <p:sldId id="586" r:id="rId34"/>
    <p:sldId id="588" r:id="rId35"/>
    <p:sldId id="589" r:id="rId36"/>
    <p:sldId id="590" r:id="rId37"/>
    <p:sldId id="633" r:id="rId38"/>
    <p:sldId id="591" r:id="rId39"/>
    <p:sldId id="592" r:id="rId40"/>
    <p:sldId id="587" r:id="rId41"/>
    <p:sldId id="594" r:id="rId42"/>
    <p:sldId id="648" r:id="rId43"/>
    <p:sldId id="649" r:id="rId44"/>
    <p:sldId id="650" r:id="rId45"/>
    <p:sldId id="595" r:id="rId46"/>
    <p:sldId id="596" r:id="rId47"/>
    <p:sldId id="599" r:id="rId48"/>
    <p:sldId id="600" r:id="rId49"/>
    <p:sldId id="601" r:id="rId50"/>
    <p:sldId id="602" r:id="rId51"/>
    <p:sldId id="635" r:id="rId52"/>
    <p:sldId id="603" r:id="rId53"/>
    <p:sldId id="557" r:id="rId54"/>
    <p:sldId id="634" r:id="rId55"/>
    <p:sldId id="604" r:id="rId56"/>
    <p:sldId id="628" r:id="rId57"/>
    <p:sldId id="627" r:id="rId58"/>
    <p:sldId id="605" r:id="rId59"/>
    <p:sldId id="608" r:id="rId60"/>
    <p:sldId id="607" r:id="rId61"/>
    <p:sldId id="597" r:id="rId62"/>
    <p:sldId id="610" r:id="rId63"/>
    <p:sldId id="611" r:id="rId64"/>
    <p:sldId id="612" r:id="rId65"/>
    <p:sldId id="613" r:id="rId66"/>
    <p:sldId id="614" r:id="rId67"/>
    <p:sldId id="616" r:id="rId68"/>
    <p:sldId id="615" r:id="rId69"/>
    <p:sldId id="555" r:id="rId70"/>
    <p:sldId id="631" r:id="rId71"/>
    <p:sldId id="622" r:id="rId72"/>
    <p:sldId id="639" r:id="rId73"/>
  </p:sldIdLst>
  <p:sldSz cx="12192000" cy="6858000"/>
  <p:notesSz cx="6858000" cy="91440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2F3"/>
    <a:srgbClr val="2173F7"/>
    <a:srgbClr val="FF9900"/>
    <a:srgbClr val="BD5915"/>
    <a:srgbClr val="FF0000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94" autoAdjust="0"/>
    <p:restoredTop sz="94087" autoAdjust="0"/>
  </p:normalViewPr>
  <p:slideViewPr>
    <p:cSldViewPr>
      <p:cViewPr varScale="1">
        <p:scale>
          <a:sx n="63" d="100"/>
          <a:sy n="63" d="100"/>
        </p:scale>
        <p:origin x="476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59615014-F7F5-454F-9187-40FB63A982E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39F96F2-60EA-4575-A1A6-70B9567F0CD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3699284-A727-4751-B191-D4556800319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65B0F1EA-1E5A-4739-AAD5-DFC87D249FC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2950" name="Rectangle 6">
            <a:extLst>
              <a:ext uri="{FF2B5EF4-FFF2-40B4-BE49-F238E27FC236}">
                <a16:creationId xmlns:a16="http://schemas.microsoft.com/office/drawing/2014/main" id="{4DB3658A-20DE-46A9-9C50-34183611EE7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2951" name="Rectangle 7">
            <a:extLst>
              <a:ext uri="{FF2B5EF4-FFF2-40B4-BE49-F238E27FC236}">
                <a16:creationId xmlns:a16="http://schemas.microsoft.com/office/drawing/2014/main" id="{7D244D33-1AC5-4025-8FCF-E73F31A52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899ACCB-8967-4FE8-984B-AE41BAD8B7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E.G. Missing files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99ACCB-8967-4FE8-984B-AE41BAD8B7FB}" type="slidenum">
              <a:rPr lang="en-GB" altLang="en-US" smtClean="0"/>
              <a:pPr>
                <a:defRPr/>
              </a:pPr>
              <a:t>59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7850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899ACCB-8967-4FE8-984B-AE41BAD8B7FB}" type="slidenum">
              <a:rPr lang="en-GB" altLang="en-US" smtClean="0"/>
              <a:pPr>
                <a:defRPr/>
              </a:pPr>
              <a:t>66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385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8DE488-E4BF-42FD-8C44-D9078AA14F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441859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BFA5D1-4C6E-40ED-956F-664A3732D38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13329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54502-7C8B-486C-A7A5-9AFE852B5A4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6342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building, outdoor&#10;&#10;Description automatically generated">
            <a:extLst>
              <a:ext uri="{FF2B5EF4-FFF2-40B4-BE49-F238E27FC236}">
                <a16:creationId xmlns:a16="http://schemas.microsoft.com/office/drawing/2014/main" id="{3CB62DA1-9C1D-4125-A638-8871F0422E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C2FCA63-B736-400D-BB40-FB749856C8EB}"/>
              </a:ext>
            </a:extLst>
          </p:cNvPr>
          <p:cNvSpPr/>
          <p:nvPr userDrawn="1"/>
        </p:nvSpPr>
        <p:spPr>
          <a:xfrm>
            <a:off x="5868784" y="261721"/>
            <a:ext cx="6531034" cy="5783343"/>
          </a:xfrm>
          <a:prstGeom prst="rect">
            <a:avLst/>
          </a:prstGeom>
          <a:solidFill>
            <a:srgbClr val="DDF2F3">
              <a:alpha val="94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2F251-5F7F-4997-B63F-AFBC327B7F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048" y="400639"/>
            <a:ext cx="6006134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6E626-7DE7-4B32-9105-7D94FD93E74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978048" y="2133219"/>
            <a:ext cx="6006134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Unit number and other information here</a:t>
            </a:r>
          </a:p>
          <a:p>
            <a:pPr lvl="0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AA82FA-88EB-4F72-BA6D-F460EAB89F9C}"/>
              </a:ext>
            </a:extLst>
          </p:cNvPr>
          <p:cNvSpPr/>
          <p:nvPr userDrawn="1"/>
        </p:nvSpPr>
        <p:spPr>
          <a:xfrm>
            <a:off x="2" y="1"/>
            <a:ext cx="99752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13D3A6-F54B-4A6E-A509-B98BD9245D06}"/>
              </a:ext>
            </a:extLst>
          </p:cNvPr>
          <p:cNvSpPr/>
          <p:nvPr userDrawn="1"/>
        </p:nvSpPr>
        <p:spPr>
          <a:xfrm>
            <a:off x="207808" y="6177444"/>
            <a:ext cx="12192000" cy="548176"/>
          </a:xfrm>
          <a:prstGeom prst="rect">
            <a:avLst/>
          </a:prstGeom>
          <a:solidFill>
            <a:schemeClr val="bg1">
              <a:alpha val="94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45EB9-2784-4939-B9F9-60A1CEEE8E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591" y="6340467"/>
            <a:ext cx="1215684" cy="2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0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6">
            <a:extLst>
              <a:ext uri="{FF2B5EF4-FFF2-40B4-BE49-F238E27FC236}">
                <a16:creationId xmlns:a16="http://schemas.microsoft.com/office/drawing/2014/main" id="{10E52898-F619-494E-9A8E-D3CD0AF8B0E9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07EB11E-BCCF-4D3D-94A5-C5461CC106A2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0EF36E-DD5E-492D-AD65-5711A7E6D3CD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02D3A-D463-46FA-BA54-F231414BB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752" y="5382175"/>
            <a:ext cx="3968496" cy="83210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3FE47-714B-440C-B0F1-CF020E28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9E707-512B-4E7C-A2EE-18CCAB0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60B14607-605B-4FF3-A0F5-BB2FCD9460CC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743456" y="1113044"/>
            <a:ext cx="8705088" cy="405079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14D0AB-6E42-4C38-96B3-E4512EF81B12}"/>
              </a:ext>
            </a:extLst>
          </p:cNvPr>
          <p:cNvSpPr/>
          <p:nvPr/>
        </p:nvSpPr>
        <p:spPr>
          <a:xfrm>
            <a:off x="-12729" y="3056551"/>
            <a:ext cx="1309593" cy="470436"/>
          </a:xfrm>
          <a:custGeom>
            <a:avLst/>
            <a:gdLst>
              <a:gd name="connsiteX0" fmla="*/ 1296892 w 1309592"/>
              <a:gd name="connsiteY0" fmla="*/ 12728 h 470436"/>
              <a:gd name="connsiteX1" fmla="*/ 544194 w 1309592"/>
              <a:gd name="connsiteY1" fmla="*/ 13999 h 470436"/>
              <a:gd name="connsiteX2" fmla="*/ 12728 w 1309592"/>
              <a:gd name="connsiteY2" fmla="*/ 128430 h 470436"/>
              <a:gd name="connsiteX3" fmla="*/ 12728 w 1309592"/>
              <a:gd name="connsiteY3" fmla="*/ 469178 h 470436"/>
              <a:gd name="connsiteX4" fmla="*/ 652267 w 1309592"/>
              <a:gd name="connsiteY4" fmla="*/ 335676 h 47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592" h="470436">
                <a:moveTo>
                  <a:pt x="1296892" y="12728"/>
                </a:moveTo>
                <a:lnTo>
                  <a:pt x="544194" y="13999"/>
                </a:lnTo>
                <a:lnTo>
                  <a:pt x="12728" y="128430"/>
                </a:lnTo>
                <a:lnTo>
                  <a:pt x="12728" y="469178"/>
                </a:lnTo>
                <a:lnTo>
                  <a:pt x="652267" y="335676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0C0C476-0F93-4FFD-8D6A-6F1E2859E1FF}"/>
              </a:ext>
            </a:extLst>
          </p:cNvPr>
          <p:cNvSpPr/>
          <p:nvPr/>
        </p:nvSpPr>
        <p:spPr>
          <a:xfrm>
            <a:off x="-12729" y="2995521"/>
            <a:ext cx="1525739" cy="737441"/>
          </a:xfrm>
          <a:custGeom>
            <a:avLst/>
            <a:gdLst>
              <a:gd name="connsiteX0" fmla="*/ 12728 w 1525739"/>
              <a:gd name="connsiteY0" fmla="*/ 736182 h 737440"/>
              <a:gd name="connsiteX1" fmla="*/ 1520667 w 1525739"/>
              <a:gd name="connsiteY1" fmla="*/ 415777 h 737440"/>
              <a:gd name="connsiteX2" fmla="*/ 1435480 w 1525739"/>
              <a:gd name="connsiteY2" fmla="*/ 12728 h 737440"/>
              <a:gd name="connsiteX3" fmla="*/ 12728 w 1525739"/>
              <a:gd name="connsiteY3" fmla="*/ 315333 h 73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739" h="737440">
                <a:moveTo>
                  <a:pt x="12728" y="736182"/>
                </a:moveTo>
                <a:lnTo>
                  <a:pt x="1520667" y="415777"/>
                </a:lnTo>
                <a:lnTo>
                  <a:pt x="1435480" y="12728"/>
                </a:lnTo>
                <a:lnTo>
                  <a:pt x="12728" y="315333"/>
                </a:lnTo>
                <a:close/>
              </a:path>
            </a:pathLst>
          </a:custGeom>
          <a:blipFill>
            <a:blip r:embed="rId2"/>
            <a:srcRect/>
            <a:stretch>
              <a:fillRect l="-173104" t="23847" r="3068" b="-7479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noProof="0" dirty="0"/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DED860-B2F3-4B02-B7C4-F0FC61CFA7AC}"/>
              </a:ext>
            </a:extLst>
          </p:cNvPr>
          <p:cNvSpPr/>
          <p:nvPr/>
        </p:nvSpPr>
        <p:spPr>
          <a:xfrm>
            <a:off x="10792048" y="-12728"/>
            <a:ext cx="1398594" cy="1665599"/>
          </a:xfrm>
          <a:custGeom>
            <a:avLst/>
            <a:gdLst>
              <a:gd name="connsiteX0" fmla="*/ 1206619 w 1398594"/>
              <a:gd name="connsiteY0" fmla="*/ 12728 h 1665598"/>
              <a:gd name="connsiteX1" fmla="*/ 333133 w 1398594"/>
              <a:gd name="connsiteY1" fmla="*/ 1010815 h 1665598"/>
              <a:gd name="connsiteX2" fmla="*/ 12728 w 1398594"/>
              <a:gd name="connsiteY2" fmla="*/ 1656712 h 1665598"/>
              <a:gd name="connsiteX3" fmla="*/ 612852 w 1398594"/>
              <a:gd name="connsiteY3" fmla="*/ 1202804 h 1665598"/>
              <a:gd name="connsiteX4" fmla="*/ 1394793 w 1398594"/>
              <a:gd name="connsiteY4" fmla="*/ 297532 h 1665598"/>
              <a:gd name="connsiteX5" fmla="*/ 1394793 w 1398594"/>
              <a:gd name="connsiteY5" fmla="*/ 12728 h 166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8594" h="1665598">
                <a:moveTo>
                  <a:pt x="1206619" y="12728"/>
                </a:moveTo>
                <a:lnTo>
                  <a:pt x="333133" y="1010815"/>
                </a:lnTo>
                <a:lnTo>
                  <a:pt x="12728" y="1656712"/>
                </a:lnTo>
                <a:lnTo>
                  <a:pt x="612852" y="1202804"/>
                </a:lnTo>
                <a:lnTo>
                  <a:pt x="1394793" y="297532"/>
                </a:lnTo>
                <a:lnTo>
                  <a:pt x="1394793" y="12728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8325BE9-BD79-4F37-99D7-6CE4487E9256}"/>
              </a:ext>
            </a:extLst>
          </p:cNvPr>
          <p:cNvSpPr/>
          <p:nvPr/>
        </p:nvSpPr>
        <p:spPr>
          <a:xfrm>
            <a:off x="10686456" y="-12728"/>
            <a:ext cx="1513025" cy="1983461"/>
          </a:xfrm>
          <a:custGeom>
            <a:avLst/>
            <a:gdLst>
              <a:gd name="connsiteX0" fmla="*/ 1505410 w 1513024"/>
              <a:gd name="connsiteY0" fmla="*/ 12728 h 1983460"/>
              <a:gd name="connsiteX1" fmla="*/ 1504139 w 1513024"/>
              <a:gd name="connsiteY1" fmla="*/ 12728 h 1983460"/>
              <a:gd name="connsiteX2" fmla="*/ 12728 w 1513024"/>
              <a:gd name="connsiteY2" fmla="*/ 1699941 h 1983460"/>
              <a:gd name="connsiteX3" fmla="*/ 321691 w 1513024"/>
              <a:gd name="connsiteY3" fmla="*/ 1972031 h 1983460"/>
              <a:gd name="connsiteX4" fmla="*/ 1505410 w 1513024"/>
              <a:gd name="connsiteY4" fmla="*/ 633195 h 19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024" h="1983460">
                <a:moveTo>
                  <a:pt x="1505410" y="12728"/>
                </a:moveTo>
                <a:lnTo>
                  <a:pt x="1504139" y="12728"/>
                </a:lnTo>
                <a:lnTo>
                  <a:pt x="12728" y="1699941"/>
                </a:lnTo>
                <a:lnTo>
                  <a:pt x="321691" y="1972031"/>
                </a:lnTo>
                <a:lnTo>
                  <a:pt x="1505410" y="633195"/>
                </a:lnTo>
                <a:close/>
              </a:path>
            </a:pathLst>
          </a:custGeom>
          <a:blipFill>
            <a:blip r:embed="rId3"/>
            <a:srcRect/>
            <a:stretch>
              <a:fillRect l="10185" t="-69719" r="-101663" b="637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3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5659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9FAD9-6953-48EF-8AE7-C576DD42658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6236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49B0EE-52E4-4A40-8A85-F1AEF8862F2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91404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6AB9C-D5EB-4173-9DB6-DFC56FE138C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0315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1731-39F0-40C6-98F9-A58867B862C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43591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784697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E421E0-9665-427B-922F-91308C6C93E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13384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479C13-5D3C-4E2A-A5B2-80074C940C1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77060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161AD82-6C2D-403D-B75C-4D67C6EB1B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5897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 txBox="1">
            <a:spLocks/>
          </p:cNvSpPr>
          <p:nvPr/>
        </p:nvSpPr>
        <p:spPr>
          <a:xfrm>
            <a:off x="5486400" y="6477000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Official (Open) Non sensitive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8D677-52FE-45B4-8394-9C8DC6645B26}"/>
              </a:ext>
            </a:extLst>
          </p:cNvPr>
          <p:cNvSpPr txBox="1">
            <a:spLocks/>
          </p:cNvSpPr>
          <p:nvPr/>
        </p:nvSpPr>
        <p:spPr>
          <a:xfrm>
            <a:off x="6163400" y="990600"/>
            <a:ext cx="3728748" cy="182880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ST0502</a:t>
            </a:r>
            <a:b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Fundamentals of Programming</a:t>
            </a:r>
          </a:p>
          <a:p>
            <a:pPr>
              <a:defRPr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6163400" y="3068638"/>
            <a:ext cx="4626982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rgbClr val="002060"/>
                </a:solidFill>
              </a:rPr>
              <a:t>Topic 2</a:t>
            </a:r>
            <a:br>
              <a:rPr lang="en-GB" altLang="en-US" sz="2400" dirty="0">
                <a:solidFill>
                  <a:srgbClr val="002060"/>
                </a:solidFill>
              </a:rPr>
            </a:br>
            <a:r>
              <a:rPr lang="en-GB" altLang="en-US" sz="2400" dirty="0">
                <a:solidFill>
                  <a:srgbClr val="002060"/>
                </a:solidFill>
              </a:rPr>
              <a:t>Operators &amp; Selections (I)</a:t>
            </a:r>
            <a:endParaRPr lang="en-US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427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Numeric Operators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49E185-D476-4673-BA52-F3C50ED6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136779"/>
              </p:ext>
            </p:extLst>
          </p:nvPr>
        </p:nvGraphicFramePr>
        <p:xfrm>
          <a:off x="914400" y="1524000"/>
          <a:ext cx="10896600" cy="384035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690913118"/>
                    </a:ext>
                  </a:extLst>
                </a:gridCol>
                <a:gridCol w="2467454">
                  <a:extLst>
                    <a:ext uri="{9D8B030D-6E8A-4147-A177-3AD203B41FA5}">
                      <a16:colId xmlns:a16="http://schemas.microsoft.com/office/drawing/2014/main" val="804460061"/>
                    </a:ext>
                  </a:extLst>
                </a:gridCol>
                <a:gridCol w="3933346">
                  <a:extLst>
                    <a:ext uri="{9D8B030D-6E8A-4147-A177-3AD203B41FA5}">
                      <a16:colId xmlns:a16="http://schemas.microsoft.com/office/drawing/2014/main" val="420524169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323404201"/>
                    </a:ext>
                  </a:extLst>
                </a:gridCol>
              </a:tblGrid>
              <a:tr h="426593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Exercises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652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+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46+6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87543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-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20.0 –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85829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2 * 5    (b)1.5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657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/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5 / 2     (b) 5.0/2.0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41608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%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Remainder (Modulus)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</a:t>
                      </a:r>
                      <a:r>
                        <a:rPr lang="en-SG" sz="2400" baseline="0" dirty="0"/>
                        <a:t> 5 </a:t>
                      </a:r>
                      <a:r>
                        <a:rPr lang="en-SG" sz="2400" dirty="0"/>
                        <a:t>% 2    (b) 15%5    (c)</a:t>
                      </a:r>
                      <a:r>
                        <a:rPr lang="en-SG" sz="2400" baseline="0" dirty="0"/>
                        <a:t> 1%6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22981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Exponentiation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4**2     (b) 3.0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0925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1715245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Numeric Operators (Answers)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49E185-D476-4673-BA52-F3C50ED6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55581"/>
              </p:ext>
            </p:extLst>
          </p:nvPr>
        </p:nvGraphicFramePr>
        <p:xfrm>
          <a:off x="914400" y="1524000"/>
          <a:ext cx="10896600" cy="384035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690913118"/>
                    </a:ext>
                  </a:extLst>
                </a:gridCol>
                <a:gridCol w="2467454">
                  <a:extLst>
                    <a:ext uri="{9D8B030D-6E8A-4147-A177-3AD203B41FA5}">
                      <a16:colId xmlns:a16="http://schemas.microsoft.com/office/drawing/2014/main" val="804460061"/>
                    </a:ext>
                  </a:extLst>
                </a:gridCol>
                <a:gridCol w="3933346">
                  <a:extLst>
                    <a:ext uri="{9D8B030D-6E8A-4147-A177-3AD203B41FA5}">
                      <a16:colId xmlns:a16="http://schemas.microsoft.com/office/drawing/2014/main" val="4205241694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323404201"/>
                    </a:ext>
                  </a:extLst>
                </a:gridCol>
              </a:tblGrid>
              <a:tr h="426593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Exercises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652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+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46+6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52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87543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-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20.0 –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>
                          <a:highlight>
                            <a:srgbClr val="FFFF00"/>
                          </a:highlight>
                        </a:rPr>
                        <a:t>19.6</a:t>
                      </a:r>
                      <a:endParaRPr lang="en-SG" sz="2400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85829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2 * 5    (b)1.5 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10       (b)</a:t>
                      </a:r>
                      <a:r>
                        <a:rPr lang="en-SG" sz="2400" baseline="0" dirty="0"/>
                        <a:t> 4.5</a:t>
                      </a:r>
                      <a:endParaRPr lang="en-SG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657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/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5 / 2     (b) 5.0/2.0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2.5      (b) 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41608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%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Remainder (Modulus)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</a:t>
                      </a:r>
                      <a:r>
                        <a:rPr lang="en-SG" sz="2400" baseline="0" dirty="0"/>
                        <a:t> 5 </a:t>
                      </a:r>
                      <a:r>
                        <a:rPr lang="en-SG" sz="2400" dirty="0"/>
                        <a:t>% 2    (b) 15%5    (c)</a:t>
                      </a:r>
                      <a:r>
                        <a:rPr lang="en-SG" sz="2400" baseline="0" dirty="0"/>
                        <a:t> 1%6</a:t>
                      </a:r>
                      <a:endParaRPr lang="en-SG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1          (b) 0      (c)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22981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Exponentiation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(a) 4**2     (b) 3.0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(a</a:t>
                      </a:r>
                      <a:r>
                        <a:rPr lang="en-SG" sz="2400"/>
                        <a:t>) 16          </a:t>
                      </a:r>
                      <a:r>
                        <a:rPr lang="en-SG" sz="2400" dirty="0"/>
                        <a:t>(b)27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0925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Official (Open) Non sensitive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EE571302-668C-44EC-8DB2-155C05D505EF}"/>
              </a:ext>
            </a:extLst>
          </p:cNvPr>
          <p:cNvSpPr/>
          <p:nvPr/>
        </p:nvSpPr>
        <p:spPr>
          <a:xfrm>
            <a:off x="9982200" y="119063"/>
            <a:ext cx="19050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  <a:highlight>
                  <a:srgbClr val="FFFF00"/>
                </a:highlight>
              </a:rPr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23534736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Numeric Operator Precedence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Official (Open) Non sensitive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7BBCAABA-EF1E-4615-A012-531593785557}"/>
              </a:ext>
            </a:extLst>
          </p:cNvPr>
          <p:cNvSpPr/>
          <p:nvPr/>
        </p:nvSpPr>
        <p:spPr>
          <a:xfrm>
            <a:off x="9982200" y="119063"/>
            <a:ext cx="19050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DB712A-DC4E-43AE-B53C-2565742F4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670807"/>
              </p:ext>
            </p:extLst>
          </p:nvPr>
        </p:nvGraphicFramePr>
        <p:xfrm>
          <a:off x="1676400" y="2057400"/>
          <a:ext cx="2971800" cy="249923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690913118"/>
                    </a:ext>
                  </a:extLst>
                </a:gridCol>
              </a:tblGrid>
              <a:tr h="426593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Operator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652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()</a:t>
                      </a:r>
                      <a:endParaRPr lang="en-SG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87543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b="0"/>
                        <a:t>*</a:t>
                      </a:r>
                      <a:r>
                        <a:rPr lang="en-SG" sz="2800" b="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85829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/>
                        <a:t>* / %</a:t>
                      </a:r>
                      <a:endParaRPr lang="en-SG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657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b="0"/>
                        <a:t>+ </a:t>
                      </a:r>
                      <a:r>
                        <a:rPr lang="en-SG" sz="2800" b="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416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E73778-4B4F-4D4F-AD0E-C3134175164B}"/>
              </a:ext>
            </a:extLst>
          </p:cNvPr>
          <p:cNvSpPr txBox="1"/>
          <p:nvPr/>
        </p:nvSpPr>
        <p:spPr>
          <a:xfrm>
            <a:off x="5295902" y="2209800"/>
            <a:ext cx="49148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>
                <a:highlight>
                  <a:srgbClr val="FFFF00"/>
                </a:highlight>
              </a:rPr>
              <a:t>In an expression,</a:t>
            </a:r>
          </a:p>
          <a:p>
            <a:r>
              <a:rPr lang="en-SG" sz="2800">
                <a:highlight>
                  <a:srgbClr val="FFFF00"/>
                </a:highlight>
              </a:rPr>
              <a:t>portions with operators of equal precedence is evaluated from left to right</a:t>
            </a:r>
          </a:p>
        </p:txBody>
      </p:sp>
    </p:spTree>
    <p:extLst>
      <p:ext uri="{BB962C8B-B14F-4D97-AF65-F5344CB8AC3E}">
        <p14:creationId xmlns:p14="http://schemas.microsoft.com/office/powerpoint/2010/main" val="29508483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of Remainder (Modulus) Operator % </a:t>
            </a:r>
            <a:endParaRPr lang="en-S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520" y="1665288"/>
            <a:ext cx="10515600" cy="4351338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dirty="0"/>
              <a:t>&gt;To determine whether a number is even or odd: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dirty="0"/>
          </a:p>
          <a:p>
            <a:pPr marL="457200" lvl="1" indent="0">
              <a:spcBef>
                <a:spcPct val="0"/>
              </a:spcBef>
            </a:pPr>
            <a:r>
              <a:rPr lang="en-US" altLang="en-US" dirty="0"/>
              <a:t>An even number % 2 is </a:t>
            </a:r>
            <a:r>
              <a:rPr lang="en-US" altLang="en-US"/>
              <a:t>always 0 </a:t>
            </a:r>
            <a:r>
              <a:rPr lang="en-US" altLang="en-US">
                <a:highlight>
                  <a:srgbClr val="C0C0C0"/>
                </a:highlight>
              </a:rPr>
              <a:t>i.e. no reminder</a:t>
            </a:r>
            <a:endParaRPr lang="en-US" altLang="en-US" dirty="0">
              <a:highlight>
                <a:srgbClr val="C0C0C0"/>
              </a:highlight>
            </a:endParaRPr>
          </a:p>
          <a:p>
            <a:pPr marL="457200" lvl="1" indent="0">
              <a:spcBef>
                <a:spcPct val="0"/>
              </a:spcBef>
            </a:pPr>
            <a:endParaRPr lang="en-US" altLang="en-US" dirty="0"/>
          </a:p>
          <a:p>
            <a:pPr marL="457200" lvl="1" indent="0">
              <a:spcBef>
                <a:spcPct val="0"/>
              </a:spcBef>
            </a:pPr>
            <a:r>
              <a:rPr lang="en-US" altLang="en-US" dirty="0"/>
              <a:t>An odd number % 2 is </a:t>
            </a:r>
            <a:r>
              <a:rPr lang="en-US" altLang="en-US"/>
              <a:t>always 1 </a:t>
            </a:r>
            <a:r>
              <a:rPr lang="en-US" altLang="en-US">
                <a:highlight>
                  <a:srgbClr val="C0C0C0"/>
                </a:highlight>
              </a:rPr>
              <a:t>i.e. reminder is 1</a:t>
            </a:r>
            <a:endParaRPr lang="en-US" altLang="en-US" dirty="0">
              <a:highlight>
                <a:srgbClr val="C0C0C0"/>
              </a:highlight>
            </a:endParaRPr>
          </a:p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SG" dirty="0"/>
              <a:t>&gt; To determine if a number is divisible by 5:</a:t>
            </a:r>
          </a:p>
          <a:p>
            <a:pPr marL="0" indent="0">
              <a:buNone/>
            </a:pPr>
            <a:r>
              <a:rPr lang="en-SG" dirty="0"/>
              <a:t>	</a:t>
            </a:r>
            <a:r>
              <a:rPr lang="en-SG" sz="2400" dirty="0"/>
              <a:t>e.g Result of 67 % 5 is 2, but 65%5 is 0</a:t>
            </a:r>
            <a:r>
              <a:rPr lang="en-SG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457200" lvl="1" indent="0">
              <a:buNone/>
            </a:pPr>
            <a:r>
              <a:rPr lang="en-SG" dirty="0"/>
              <a:t>So if a number % 5 is always 0 </a:t>
            </a:r>
            <a:r>
              <a:rPr lang="en-SG" dirty="0">
                <a:sym typeface="Wingdings" panose="05000000000000000000" pitchFamily="2" charset="2"/>
              </a:rPr>
              <a:t> that number is divisible by 5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52F2B80F-963A-4454-A146-67F5573D17B7}"/>
              </a:ext>
            </a:extLst>
          </p:cNvPr>
          <p:cNvSpPr/>
          <p:nvPr/>
        </p:nvSpPr>
        <p:spPr>
          <a:xfrm>
            <a:off x="9982200" y="119063"/>
            <a:ext cx="19050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144150778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04FF3017-F887-4772-BA91-2FB9226DD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712000"/>
            <a:ext cx="7772400" cy="685797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4400">
                <a:solidFill>
                  <a:schemeClr val="tx1"/>
                </a:solidFill>
              </a:rPr>
              <a:t>Exercise: Evaluating Expressions</a:t>
            </a:r>
            <a:endParaRPr lang="en-US" altLang="en-US" sz="4400" dirty="0">
              <a:solidFill>
                <a:schemeClr val="tx1"/>
              </a:solidFill>
            </a:endParaRP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61323071-4F4D-4014-8B74-6143EBE3C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3219451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0C2BF95B-CD2C-441F-A442-B796EE6B7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805990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translated to ?</a:t>
            </a:r>
            <a:endParaRPr lang="en-US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96614" name="Text Box 6">
            <a:extLst>
              <a:ext uri="{FF2B5EF4-FFF2-40B4-BE49-F238E27FC236}">
                <a16:creationId xmlns:a16="http://schemas.microsoft.com/office/drawing/2014/main" id="{60554725-2464-4C83-A090-91DF5A6C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157303"/>
            <a:ext cx="7924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31" name="Object 4">
                <a:extLst>
                  <a:ext uri="{FF2B5EF4-FFF2-40B4-BE49-F238E27FC236}">
                    <a16:creationId xmlns:a16="http://schemas.microsoft.com/office/drawing/2014/main" id="{D628966F-D8A6-4063-A5DE-E0ECF0523FDC}"/>
                  </a:ext>
                </a:extLst>
              </p:cNvPr>
              <p:cNvSpPr txBox="1"/>
              <p:nvPr/>
            </p:nvSpPr>
            <p:spPr bwMode="auto">
              <a:xfrm>
                <a:off x="1625600" y="1741488"/>
                <a:ext cx="965200" cy="80645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SG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631" name="Object 4">
                <a:extLst>
                  <a:ext uri="{FF2B5EF4-FFF2-40B4-BE49-F238E27FC236}">
                    <a16:creationId xmlns:a16="http://schemas.microsoft.com/office/drawing/2014/main" id="{D628966F-D8A6-4063-A5DE-E0ECF0523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25600" y="1741488"/>
                <a:ext cx="965200" cy="8064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96F5D60D-0407-415D-B1CE-9916C9D42FCC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/>
              <a:t>Exercise: Evaluating </a:t>
            </a:r>
            <a:r>
              <a:rPr lang="en-US" altLang="en-US" sz="4400" dirty="0"/>
              <a:t>Expressions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60554725-2464-4C83-A090-91DF5A6C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6071" y="4383198"/>
            <a:ext cx="95105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(3 + 4 * x) / 5 – 10 * (y - 5) * (a+b+c) / x + 9 * (4 / x + (9+x) / y)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D628966F-D8A6-4063-A5DE-E0ECF0523F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087112"/>
              </p:ext>
            </p:extLst>
          </p:nvPr>
        </p:nvGraphicFramePr>
        <p:xfrm>
          <a:off x="1363434" y="1941912"/>
          <a:ext cx="9408205" cy="1352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8" name="Equation" r:id="rId3" imgW="2667000" imgH="419100" progId="Equation.3">
                  <p:embed/>
                </p:oleObj>
              </mc:Choice>
              <mc:Fallback>
                <p:oleObj name="Equation" r:id="rId3" imgW="2667000" imgH="419100" progId="Equation.3">
                  <p:embed/>
                  <p:pic>
                    <p:nvPicPr>
                      <p:cNvPr id="26631" name="Object 4">
                        <a:extLst>
                          <a:ext uri="{FF2B5EF4-FFF2-40B4-BE49-F238E27FC236}">
                            <a16:creationId xmlns:a16="http://schemas.microsoft.com/office/drawing/2014/main" id="{D628966F-D8A6-4063-A5DE-E0ECF0523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434" y="1941912"/>
                        <a:ext cx="9408205" cy="1352944"/>
                      </a:xfrm>
                      <a:prstGeom prst="rect">
                        <a:avLst/>
                      </a:prstGeom>
                      <a:solidFill>
                        <a:schemeClr val="accent4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>
            <a:extLst>
              <a:ext uri="{FF2B5EF4-FFF2-40B4-BE49-F238E27FC236}">
                <a16:creationId xmlns:a16="http://schemas.microsoft.com/office/drawing/2014/main" id="{0C2BF95B-CD2C-441F-A442-B796EE6B7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434" y="3581400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dirty="0">
                <a:latin typeface="+mj-lt"/>
                <a:cs typeface="Times New Roman" panose="02020603050405020304" pitchFamily="18" charset="0"/>
              </a:rPr>
              <a:t>is translated to ?</a:t>
            </a:r>
            <a:endParaRPr lang="en-US" altLang="en-US" sz="2800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088534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278" y="55909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Shorthand Operators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9B0B00A2-67C4-4B0F-AB1A-289781AD7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2163" y="1175605"/>
            <a:ext cx="6952437" cy="3323987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77165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77165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77165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3000" u="sng" dirty="0">
                <a:latin typeface="+mj-lt"/>
              </a:rPr>
              <a:t>Operator	Example	Equivalent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+=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+=8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i+8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-=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>
                <a:latin typeface="Courier New" panose="02070309020205020404" pitchFamily="49" charset="0"/>
              </a:rPr>
              <a:t>f-=8.0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>
                <a:latin typeface="Courier New" panose="02070309020205020404" pitchFamily="49" charset="0"/>
              </a:rPr>
              <a:t>f = f-8.0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*=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*=8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*8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/=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/=8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/8</a:t>
            </a:r>
            <a:endParaRPr lang="en-US" altLang="en-US" sz="2000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%=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%=8</a:t>
            </a:r>
            <a:r>
              <a:rPr lang="en-US" altLang="en-US" sz="2000" dirty="0">
                <a:latin typeface="Times New Roman" panose="02020603050405020304" pitchFamily="18" charset="0"/>
              </a:rPr>
              <a:t>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i%8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000" dirty="0">
                <a:latin typeface="Courier New" panose="02070309020205020404" pitchFamily="49" charset="0"/>
              </a:rPr>
              <a:t>**=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**=8	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**8</a:t>
            </a:r>
            <a:endParaRPr lang="en-US" altLang="en-US" sz="2000" dirty="0">
              <a:latin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14400" y="5056289"/>
            <a:ext cx="9753601" cy="929790"/>
            <a:chOff x="-222336" y="5644193"/>
            <a:chExt cx="6362336" cy="431147"/>
          </a:xfrm>
        </p:grpSpPr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F5EF5038-4925-4D8C-9708-0FAC657E5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9720" y="5877602"/>
              <a:ext cx="1001071" cy="18553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000" b="1" dirty="0">
                  <a:latin typeface="Courier" pitchFamily="49" charset="0"/>
                </a:rPr>
                <a:t>a -= 3;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-222336" y="5644193"/>
              <a:ext cx="6362336" cy="431147"/>
              <a:chOff x="-222336" y="5644193"/>
              <a:chExt cx="6362336" cy="431147"/>
            </a:xfrm>
          </p:grpSpPr>
          <p:sp>
            <p:nvSpPr>
              <p:cNvPr id="10" name="Text Box 6">
                <a:extLst>
                  <a:ext uri="{FF2B5EF4-FFF2-40B4-BE49-F238E27FC236}">
                    <a16:creationId xmlns:a16="http://schemas.microsoft.com/office/drawing/2014/main" id="{DFAD12F5-AD81-4B67-87E4-DD109CE948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22336" y="5644193"/>
                <a:ext cx="1013443" cy="214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2400" b="1" dirty="0"/>
                  <a:t>Example:</a:t>
                </a: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2132942" y="5858269"/>
                <a:ext cx="4007058" cy="217071"/>
                <a:chOff x="2132942" y="5858269"/>
                <a:chExt cx="4007058" cy="217071"/>
              </a:xfrm>
            </p:grpSpPr>
            <p:sp>
              <p:nvSpPr>
                <p:cNvPr id="12" name="Text Box 7">
                  <a:extLst>
                    <a:ext uri="{FF2B5EF4-FFF2-40B4-BE49-F238E27FC236}">
                      <a16:creationId xmlns:a16="http://schemas.microsoft.com/office/drawing/2014/main" id="{2BA6BB89-37B0-449B-AF72-5AD1338325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97948" y="5877602"/>
                  <a:ext cx="1161434" cy="18553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 dirty="0">
                      <a:latin typeface="Courier" pitchFamily="49" charset="0"/>
                    </a:rPr>
                    <a:t>a = a - 3; </a:t>
                  </a:r>
                </a:p>
              </p:txBody>
            </p:sp>
            <p:sp>
              <p:nvSpPr>
                <p:cNvPr id="13" name="Text Box 9">
                  <a:extLst>
                    <a:ext uri="{FF2B5EF4-FFF2-40B4-BE49-F238E27FC236}">
                      <a16:creationId xmlns:a16="http://schemas.microsoft.com/office/drawing/2014/main" id="{5DBC25C9-E582-44B6-AD81-D003410A5F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81994" y="5858269"/>
                  <a:ext cx="758006" cy="18553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2000" b="1" dirty="0">
                      <a:latin typeface="Courier" pitchFamily="49" charset="0"/>
                    </a:rPr>
                    <a:t>a = 7; </a:t>
                  </a:r>
                </a:p>
              </p:txBody>
            </p:sp>
            <p:sp>
              <p:nvSpPr>
                <p:cNvPr id="14" name="Text Box 10">
                  <a:extLst>
                    <a:ext uri="{FF2B5EF4-FFF2-40B4-BE49-F238E27FC236}">
                      <a16:creationId xmlns:a16="http://schemas.microsoft.com/office/drawing/2014/main" id="{79D53D7C-5079-4D80-BECD-79A7146DDB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32942" y="5880526"/>
                  <a:ext cx="328476" cy="1948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600" dirty="0">
                      <a:sym typeface="Wingdings" panose="05000000000000000000" pitchFamily="2" charset="2"/>
                    </a:rPr>
                    <a:t></a:t>
                  </a:r>
                  <a:endParaRPr lang="en-GB" altLang="en-US" sz="1600" dirty="0"/>
                </a:p>
              </p:txBody>
            </p:sp>
            <p:sp>
              <p:nvSpPr>
                <p:cNvPr id="15" name="Text Box 11">
                  <a:extLst>
                    <a:ext uri="{FF2B5EF4-FFF2-40B4-BE49-F238E27FC236}">
                      <a16:creationId xmlns:a16="http://schemas.microsoft.com/office/drawing/2014/main" id="{06C41E76-4C9B-40E8-AAAA-E91AAE3742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221" y="5877602"/>
                  <a:ext cx="328476" cy="1948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GB" altLang="en-US" sz="1600" dirty="0">
                      <a:sym typeface="Wingdings" panose="05000000000000000000" pitchFamily="2" charset="2"/>
                    </a:rPr>
                    <a:t></a:t>
                  </a:r>
                  <a:endParaRPr lang="en-GB" altLang="en-US" sz="1600" dirty="0"/>
                </a:p>
              </p:txBody>
            </p:sp>
          </p:grp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62400" y="6367466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5245446" y="3244334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GB" altLang="en-US" b="1" dirty="0">
                <a:solidFill>
                  <a:schemeClr val="bg1"/>
                </a:solidFill>
                <a:latin typeface="Courier" pitchFamily="49" charset="0"/>
              </a:rPr>
              <a:t>var a = 10;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02461" y="5133216"/>
            <a:ext cx="18774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GB" altLang="en-US" sz="2000" b="1" dirty="0">
                <a:latin typeface="Courier" pitchFamily="49" charset="0"/>
              </a:rPr>
              <a:t>var a = 10;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2BA6BB89-37B0-449B-AF72-5AD133832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0405" y="5533685"/>
            <a:ext cx="1911414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" pitchFamily="49" charset="0"/>
              </a:rPr>
              <a:t>a = 10 - 3; </a:t>
            </a:r>
          </a:p>
        </p:txBody>
      </p:sp>
      <p:sp>
        <p:nvSpPr>
          <p:cNvPr id="18" name="Text Box 11">
            <a:extLst>
              <a:ext uri="{FF2B5EF4-FFF2-40B4-BE49-F238E27FC236}">
                <a16:creationId xmlns:a16="http://schemas.microsoft.com/office/drawing/2014/main" id="{06C41E76-4C9B-40E8-AAAA-E91AAE374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1362" y="5579512"/>
            <a:ext cx="4986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ym typeface="Wingdings" panose="05000000000000000000" pitchFamily="2" charset="2"/>
              </a:rPr>
              <a:t></a:t>
            </a:r>
            <a:endParaRPr lang="en-GB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23257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04FF3017-F887-4772-BA91-2FB9226DD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712000"/>
            <a:ext cx="7772400" cy="80645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3600">
                <a:solidFill>
                  <a:schemeClr val="tx1"/>
                </a:solidFill>
              </a:rPr>
              <a:t>Application of Shorthand Operator += on Integer variable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196614" name="Text Box 6">
            <a:extLst>
              <a:ext uri="{FF2B5EF4-FFF2-40B4-BE49-F238E27FC236}">
                <a16:creationId xmlns:a16="http://schemas.microsoft.com/office/drawing/2014/main" id="{60554725-2464-4C83-A090-91DF5A6C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157303"/>
            <a:ext cx="7924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96F5D60D-0407-415D-B1CE-9916C9D42FCC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CC86E97-EF6A-4A39-B432-3D96D48D110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2362200"/>
            <a:ext cx="7772400" cy="1964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var totalMarks=0;</a:t>
            </a:r>
          </a:p>
          <a:p>
            <a:r>
              <a:rPr lang="en-US" altLang="en-US" sz="2400">
                <a:solidFill>
                  <a:schemeClr val="tx1"/>
                </a:solidFill>
              </a:rPr>
              <a:t>totalMarks+=80;</a:t>
            </a:r>
          </a:p>
          <a:p>
            <a:r>
              <a:rPr lang="en-US" altLang="en-US" sz="2400">
                <a:solidFill>
                  <a:schemeClr val="tx1"/>
                </a:solidFill>
              </a:rPr>
              <a:t>totalMarks+=50</a:t>
            </a:r>
          </a:p>
          <a:p>
            <a:endParaRPr lang="en-US" altLang="en-US" sz="2400">
              <a:solidFill>
                <a:schemeClr val="tx1"/>
              </a:solidFill>
            </a:endParaRPr>
          </a:p>
          <a:p>
            <a:r>
              <a:rPr lang="en-US" altLang="en-US" sz="2400">
                <a:solidFill>
                  <a:schemeClr val="tx1"/>
                </a:solidFill>
              </a:rPr>
              <a:t>console.log(totalMarks);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EA3DA9-62F7-4A19-AB0D-9B8C2E14F259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5121957"/>
            <a:ext cx="7772400" cy="7216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130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C51AE95-DE8A-46A1-AC10-AF3909456BFB}"/>
              </a:ext>
            </a:extLst>
          </p:cNvPr>
          <p:cNvSpPr txBox="1">
            <a:spLocks noChangeArrowheads="1"/>
          </p:cNvSpPr>
          <p:nvPr/>
        </p:nvSpPr>
        <p:spPr>
          <a:xfrm>
            <a:off x="1056640" y="4660994"/>
            <a:ext cx="7772400" cy="721642"/>
          </a:xfrm>
          <a:prstGeom prst="rect">
            <a:avLst/>
          </a:prstGeom>
          <a:noFill/>
          <a:ln>
            <a:noFill/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1821055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4" grpId="0"/>
      <p:bldP spid="10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04FF3017-F887-4772-BA91-2FB9226DD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7250" y="712000"/>
            <a:ext cx="7772400" cy="806450"/>
          </a:xfrm>
          <a:noFill/>
        </p:spPr>
        <p:txBody>
          <a:bodyPr vert="horz" lIns="92075" tIns="46038" rIns="92075" bIns="46038" rtlCol="0" anchor="ctr">
            <a:noAutofit/>
          </a:bodyPr>
          <a:lstStyle/>
          <a:p>
            <a:pPr eaLnBrk="1" hangingPunct="1"/>
            <a:r>
              <a:rPr lang="en-US" altLang="en-US" sz="3600">
                <a:solidFill>
                  <a:schemeClr val="tx1"/>
                </a:solidFill>
              </a:rPr>
              <a:t>Application of Shorthand Operator += on String variable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196614" name="Text Box 6">
            <a:extLst>
              <a:ext uri="{FF2B5EF4-FFF2-40B4-BE49-F238E27FC236}">
                <a16:creationId xmlns:a16="http://schemas.microsoft.com/office/drawing/2014/main" id="{60554725-2464-4C83-A090-91DF5A6C99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157303"/>
            <a:ext cx="7924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endParaRPr lang="en-US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96F5D60D-0407-415D-B1CE-9916C9D42FCC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CC86E97-EF6A-4A39-B432-3D96D48D1107}"/>
              </a:ext>
            </a:extLst>
          </p:cNvPr>
          <p:cNvSpPr txBox="1">
            <a:spLocks noChangeArrowheads="1"/>
          </p:cNvSpPr>
          <p:nvPr/>
        </p:nvSpPr>
        <p:spPr>
          <a:xfrm>
            <a:off x="990600" y="2362200"/>
            <a:ext cx="7772400" cy="1964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var s=“”;</a:t>
            </a:r>
          </a:p>
          <a:p>
            <a:r>
              <a:rPr lang="en-US" altLang="en-US" sz="2400">
                <a:solidFill>
                  <a:schemeClr val="tx1"/>
                </a:solidFill>
              </a:rPr>
              <a:t>s+=“AB”;</a:t>
            </a:r>
          </a:p>
          <a:p>
            <a:r>
              <a:rPr lang="en-US" altLang="en-US" sz="2400">
                <a:solidFill>
                  <a:schemeClr val="tx1"/>
                </a:solidFill>
              </a:rPr>
              <a:t>s+=“def”;</a:t>
            </a:r>
          </a:p>
          <a:p>
            <a:endParaRPr lang="en-US" altLang="en-US" sz="2400">
              <a:solidFill>
                <a:schemeClr val="tx1"/>
              </a:solidFill>
            </a:endParaRPr>
          </a:p>
          <a:p>
            <a:r>
              <a:rPr lang="en-US" altLang="en-US" sz="2400">
                <a:solidFill>
                  <a:schemeClr val="tx1"/>
                </a:solidFill>
              </a:rPr>
              <a:t>console.log(s);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B0E482F-9A0B-472A-83D3-58564949BB74}"/>
              </a:ext>
            </a:extLst>
          </p:cNvPr>
          <p:cNvSpPr txBox="1">
            <a:spLocks noChangeArrowheads="1"/>
          </p:cNvSpPr>
          <p:nvPr/>
        </p:nvSpPr>
        <p:spPr>
          <a:xfrm>
            <a:off x="1066800" y="5121957"/>
            <a:ext cx="7772400" cy="7216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ABdef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E0CD77-5231-4BDE-9717-57387E4801E6}"/>
              </a:ext>
            </a:extLst>
          </p:cNvPr>
          <p:cNvSpPr txBox="1">
            <a:spLocks noChangeArrowheads="1"/>
          </p:cNvSpPr>
          <p:nvPr/>
        </p:nvSpPr>
        <p:spPr>
          <a:xfrm>
            <a:off x="1056640" y="4660994"/>
            <a:ext cx="7772400" cy="721642"/>
          </a:xfrm>
          <a:prstGeom prst="rect">
            <a:avLst/>
          </a:prstGeom>
          <a:noFill/>
          <a:ln>
            <a:noFill/>
          </a:ln>
        </p:spPr>
        <p:txBody>
          <a:bodyPr vert="horz" lIns="92075" tIns="46038" rIns="92075" bIns="4603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5787329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4" grpId="0"/>
      <p:bldP spid="7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236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Increment and Decrement Operators </a:t>
            </a:r>
            <a:endParaRPr lang="en-S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BA881C-18B2-4E84-893E-A79E1E5EA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2400" y="1675448"/>
            <a:ext cx="4027940" cy="421560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If </a:t>
            </a:r>
            <a:r>
              <a:rPr lang="en-GB" altLang="en-US" sz="2400" b="1" dirty="0">
                <a:solidFill>
                  <a:schemeClr val="accent2">
                    <a:lumMod val="75000"/>
                  </a:schemeClr>
                </a:solidFill>
              </a:rPr>
              <a:t>++k or --k occurs in an expression</a:t>
            </a:r>
            <a:r>
              <a:rPr lang="en-GB" altLang="en-US" sz="2400" dirty="0"/>
              <a:t>, k is incremented or decremented by 1 </a:t>
            </a:r>
            <a:r>
              <a:rPr lang="en-GB" altLang="en-US" sz="2400" b="1" dirty="0">
                <a:solidFill>
                  <a:schemeClr val="hlink"/>
                </a:solidFill>
              </a:rPr>
              <a:t>before</a:t>
            </a:r>
            <a:r>
              <a:rPr lang="en-GB" altLang="en-US" sz="2400" b="1" dirty="0"/>
              <a:t> its </a:t>
            </a:r>
            <a:r>
              <a:rPr lang="en-GB" altLang="en-US" sz="2400" i="1" dirty="0"/>
              <a:t>new</a:t>
            </a:r>
            <a:r>
              <a:rPr lang="en-GB" altLang="en-US" sz="2400" dirty="0"/>
              <a:t> value is used in the expression. </a:t>
            </a:r>
          </a:p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If </a:t>
            </a:r>
            <a:r>
              <a:rPr lang="en-GB" altLang="en-US" sz="2400" b="1" dirty="0">
                <a:solidFill>
                  <a:schemeClr val="accent2">
                    <a:lumMod val="75000"/>
                  </a:schemeClr>
                </a:solidFill>
              </a:rPr>
              <a:t>k++ or k-- occurs in an expression</a:t>
            </a:r>
            <a:r>
              <a:rPr lang="en-GB" alt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en-GB" altLang="en-US" sz="2400" dirty="0"/>
              <a:t>k is incremented or decremented </a:t>
            </a:r>
            <a:r>
              <a:rPr lang="en-GB" altLang="en-US" sz="2400" dirty="0">
                <a:solidFill>
                  <a:schemeClr val="hlink"/>
                </a:solidFill>
              </a:rPr>
              <a:t>after</a:t>
            </a:r>
            <a:r>
              <a:rPr lang="en-GB" altLang="en-US" sz="2400" dirty="0"/>
              <a:t> its </a:t>
            </a:r>
            <a:r>
              <a:rPr lang="en-GB" altLang="en-US" sz="2400" i="1" dirty="0"/>
              <a:t>original</a:t>
            </a:r>
            <a:r>
              <a:rPr lang="en-GB" altLang="en-US" sz="2400" dirty="0"/>
              <a:t> value is used in the expression.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8F638A6-7F0E-4BF6-BF7E-97DDB189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12959"/>
            <a:ext cx="6858000" cy="4308872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371600" indent="-1371600">
              <a:spcBef>
                <a:spcPct val="20000"/>
              </a:spcBef>
              <a:buChar char="•"/>
              <a:tabLst>
                <a:tab pos="343376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4337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433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latin typeface="+mn-lt"/>
                <a:cs typeface="Times New Roman" panose="02020603050405020304" pitchFamily="18" charset="0"/>
              </a:rPr>
              <a:t>Operator	Name	Description	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++var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preincrement	The expression (++var) increments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 and 	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new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after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the increment.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var ++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postincrement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The expression (var++) 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original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	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and increments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--var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predecrement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The expression (--var) decrements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 and 	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new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after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the decrement.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var--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postdecrement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  	The expression (var--) evaluates to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original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and decrements 	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44366907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5AB00-1C5C-4EB0-B93F-C03AB7A9B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1066800"/>
            <a:ext cx="4876800" cy="838199"/>
          </a:xfrm>
        </p:spPr>
        <p:txBody>
          <a:bodyPr>
            <a:noAutofit/>
          </a:bodyPr>
          <a:lstStyle/>
          <a:p>
            <a:r>
              <a:rPr lang="en-GB" sz="3200" dirty="0"/>
              <a:t>O</a:t>
            </a:r>
            <a:r>
              <a:rPr lang="en-GB" altLang="en-US" sz="3200" dirty="0"/>
              <a:t>perations &amp; Selections 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CDE5-970C-4CC4-BF43-0DA127E73E82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FA9690-454F-4D60-9360-8F7C63D4ABCB}"/>
              </a:ext>
            </a:extLst>
          </p:cNvPr>
          <p:cNvSpPr txBox="1">
            <a:spLocks/>
          </p:cNvSpPr>
          <p:nvPr/>
        </p:nvSpPr>
        <p:spPr>
          <a:xfrm>
            <a:off x="2895600" y="2165350"/>
            <a:ext cx="7297976" cy="4191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identify a constant variable</a:t>
            </a:r>
            <a:endParaRPr lang="en-US" altLang="en-US" sz="22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identify the various operators for the different data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execute a program using the readline-sync library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convert variable to different data types using existing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differentiate the different types of errors - syntax, runtime, and logic errors.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sz="2200" dirty="0">
                <a:cs typeface="Courier New" panose="02070309020205020404" pitchFamily="49" charset="0"/>
              </a:rPr>
              <a:t>To implement selection control using one-way if statements.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191000" y="64008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2630371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236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Increment and Decrement Operators </a:t>
            </a:r>
            <a:endParaRPr lang="en-S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BA881C-18B2-4E84-893E-A79E1E5EA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2400" y="1675448"/>
            <a:ext cx="4027940" cy="4215605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If </a:t>
            </a:r>
            <a:r>
              <a:rPr lang="en-GB" altLang="en-US" sz="2400" b="1" dirty="0">
                <a:solidFill>
                  <a:schemeClr val="accent2">
                    <a:lumMod val="75000"/>
                  </a:schemeClr>
                </a:solidFill>
              </a:rPr>
              <a:t>++k or --k occurs in an expression</a:t>
            </a:r>
            <a:r>
              <a:rPr lang="en-GB" altLang="en-US" sz="2400" dirty="0"/>
              <a:t>, k is incremented or decremented by 1 </a:t>
            </a:r>
            <a:r>
              <a:rPr lang="en-GB" altLang="en-US" sz="2400" b="1" dirty="0">
                <a:solidFill>
                  <a:schemeClr val="hlink"/>
                </a:solidFill>
              </a:rPr>
              <a:t>before</a:t>
            </a:r>
            <a:r>
              <a:rPr lang="en-GB" altLang="en-US" sz="2400" b="1" dirty="0"/>
              <a:t> its </a:t>
            </a:r>
            <a:r>
              <a:rPr lang="en-GB" altLang="en-US" sz="2400" i="1" dirty="0"/>
              <a:t>new</a:t>
            </a:r>
            <a:r>
              <a:rPr lang="en-GB" altLang="en-US" sz="2400" dirty="0"/>
              <a:t> value is used in the expression.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8F638A6-7F0E-4BF6-BF7E-97DDB189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12959"/>
            <a:ext cx="6858000" cy="258532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371600" indent="-1371600">
              <a:spcBef>
                <a:spcPct val="20000"/>
              </a:spcBef>
              <a:buChar char="•"/>
              <a:tabLst>
                <a:tab pos="343376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4337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433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latin typeface="+mn-lt"/>
                <a:cs typeface="Times New Roman" panose="02020603050405020304" pitchFamily="18" charset="0"/>
              </a:rPr>
              <a:t>Operator	Name	Description	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++var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preincrement	The expression (++var) increments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 and 	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new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after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the increment.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--var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predecrement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The expression (--var) decrements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 and 	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new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after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the decrement.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BBAA1-7BF4-46B5-8B4A-5F9D40698006}"/>
              </a:ext>
            </a:extLst>
          </p:cNvPr>
          <p:cNvSpPr txBox="1"/>
          <p:nvPr/>
        </p:nvSpPr>
        <p:spPr>
          <a:xfrm>
            <a:off x="3733800" y="4430931"/>
            <a:ext cx="4772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 is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++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 is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--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13B44-F964-4862-B8FA-9F18C2145E82}"/>
              </a:ext>
            </a:extLst>
          </p:cNvPr>
          <p:cNvSpPr txBox="1"/>
          <p:nvPr/>
        </p:nvSpPr>
        <p:spPr>
          <a:xfrm>
            <a:off x="6217423" y="5965366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expression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4F2CDC4-5ADC-40DA-B2D1-1C1E270C96F1}"/>
              </a:ext>
            </a:extLst>
          </p:cNvPr>
          <p:cNvSpPr/>
          <p:nvPr/>
        </p:nvSpPr>
        <p:spPr>
          <a:xfrm rot="16200000">
            <a:off x="6796494" y="4834573"/>
            <a:ext cx="309879" cy="2168066"/>
          </a:xfrm>
          <a:prstGeom prst="leftBrac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D956199C-FFC4-41F8-B9F9-CC7F7B24E392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081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236"/>
            <a:ext cx="10515600" cy="1325563"/>
          </a:xfrm>
        </p:spPr>
        <p:txBody>
          <a:bodyPr/>
          <a:lstStyle/>
          <a:p>
            <a:r>
              <a:rPr lang="en-US" altLang="en-US" sz="4400" dirty="0"/>
              <a:t>Increment and Decrement Operators </a:t>
            </a:r>
            <a:endParaRPr lang="en-S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CBA881C-18B2-4E84-893E-A79E1E5EA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772400" y="1295400"/>
            <a:ext cx="4027940" cy="1987908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endParaRPr lang="en-GB" altLang="en-US" sz="2400" dirty="0"/>
          </a:p>
          <a:p>
            <a:pPr eaLnBrk="1" hangingPunct="1">
              <a:lnSpc>
                <a:spcPct val="90000"/>
              </a:lnSpc>
            </a:pPr>
            <a:r>
              <a:rPr lang="en-GB" altLang="en-US" sz="2400" dirty="0"/>
              <a:t>If </a:t>
            </a:r>
            <a:r>
              <a:rPr lang="en-GB" altLang="en-US" sz="2400" b="1" dirty="0">
                <a:solidFill>
                  <a:schemeClr val="accent2">
                    <a:lumMod val="75000"/>
                  </a:schemeClr>
                </a:solidFill>
              </a:rPr>
              <a:t>k++ or k-- occurs in an expression</a:t>
            </a:r>
            <a:r>
              <a:rPr lang="en-GB" altLang="en-US" sz="24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en-GB" altLang="en-US" sz="2400" dirty="0"/>
              <a:t>k is incremented or decremented </a:t>
            </a:r>
            <a:r>
              <a:rPr lang="en-GB" altLang="en-US" sz="2400" dirty="0">
                <a:solidFill>
                  <a:schemeClr val="hlink"/>
                </a:solidFill>
              </a:rPr>
              <a:t>after</a:t>
            </a:r>
            <a:r>
              <a:rPr lang="en-GB" altLang="en-US" sz="2400" dirty="0"/>
              <a:t> its </a:t>
            </a:r>
            <a:r>
              <a:rPr lang="en-GB" altLang="en-US" sz="2400" i="1" dirty="0"/>
              <a:t>original</a:t>
            </a:r>
            <a:r>
              <a:rPr lang="en-GB" altLang="en-US" sz="2400" dirty="0"/>
              <a:t> value is used in the expression.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D8F638A6-7F0E-4BF6-BF7E-97DDB189E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612959"/>
            <a:ext cx="6858000" cy="258532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371600" indent="-1371600">
              <a:spcBef>
                <a:spcPct val="20000"/>
              </a:spcBef>
              <a:buChar char="•"/>
              <a:tabLst>
                <a:tab pos="343376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343376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343376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43376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 u="sng" dirty="0">
                <a:latin typeface="+mn-lt"/>
                <a:cs typeface="Times New Roman" panose="02020603050405020304" pitchFamily="18" charset="0"/>
              </a:rPr>
              <a:t>Operator	Name	Description	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var ++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postincrement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The expression (var++) evaluates to the 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original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	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and increments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dirty="0">
              <a:latin typeface="+mn-lt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+mn-lt"/>
                <a:cs typeface="Times New Roman" panose="02020603050405020304" pitchFamily="18" charset="0"/>
              </a:rPr>
              <a:t>var--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altLang="en-US" sz="1600" dirty="0" err="1">
                <a:latin typeface="+mn-lt"/>
                <a:cs typeface="Times New Roman" panose="02020603050405020304" pitchFamily="18" charset="0"/>
              </a:rPr>
              <a:t>postdecrement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  	The expression (var--) evaluates to the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		</a:t>
            </a:r>
            <a:r>
              <a:rPr lang="en-US" altLang="en-US" sz="1600" i="1" dirty="0">
                <a:latin typeface="+mn-lt"/>
                <a:cs typeface="Times New Roman" panose="02020603050405020304" pitchFamily="18" charset="0"/>
              </a:rPr>
              <a:t>original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value in 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and decrements 	</a:t>
            </a:r>
            <a:r>
              <a:rPr lang="en-US" altLang="en-US" sz="1600" u="sng" dirty="0">
                <a:latin typeface="+mn-lt"/>
                <a:cs typeface="Times New Roman" panose="02020603050405020304" pitchFamily="18" charset="0"/>
              </a:rPr>
              <a:t>var</a:t>
            </a:r>
            <a:r>
              <a:rPr lang="en-US" altLang="en-US" sz="1600" dirty="0">
                <a:latin typeface="+mn-lt"/>
                <a:cs typeface="Times New Roman" panose="02020603050405020304" pitchFamily="18" charset="0"/>
              </a:rPr>
              <a:t> by 1.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0163-920B-416A-AF2A-5EF58C86C533}"/>
              </a:ext>
            </a:extLst>
          </p:cNvPr>
          <p:cNvSpPr txBox="1"/>
          <p:nvPr/>
        </p:nvSpPr>
        <p:spPr>
          <a:xfrm>
            <a:off x="3733800" y="4430931"/>
            <a:ext cx="4772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 is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</a:t>
            </a:r>
          </a:p>
          <a:p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 is "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AC1DB-DEDD-44CD-AB96-D3A3C71D29EE}"/>
              </a:ext>
            </a:extLst>
          </p:cNvPr>
          <p:cNvSpPr txBox="1"/>
          <p:nvPr/>
        </p:nvSpPr>
        <p:spPr>
          <a:xfrm>
            <a:off x="6217423" y="5965366"/>
            <a:ext cx="1554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expression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3A9728E-3606-4EFD-8E40-08AED0DEB2FC}"/>
              </a:ext>
            </a:extLst>
          </p:cNvPr>
          <p:cNvSpPr/>
          <p:nvPr/>
        </p:nvSpPr>
        <p:spPr>
          <a:xfrm rot="16200000">
            <a:off x="6796494" y="4834573"/>
            <a:ext cx="309879" cy="2168066"/>
          </a:xfrm>
          <a:prstGeom prst="leftBrac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46C42FBA-7CAA-42D6-8153-3371E8923C02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A10816D-8282-4022-BDF3-E18811CCFC83}"/>
              </a:ext>
            </a:extLst>
          </p:cNvPr>
          <p:cNvSpPr/>
          <p:nvPr/>
        </p:nvSpPr>
        <p:spPr>
          <a:xfrm>
            <a:off x="367866" y="4692340"/>
            <a:ext cx="3329148" cy="138120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DEMO TIME </a:t>
            </a:r>
          </a:p>
        </p:txBody>
      </p:sp>
    </p:spTree>
    <p:extLst>
      <p:ext uri="{BB962C8B-B14F-4D97-AF65-F5344CB8AC3E}">
        <p14:creationId xmlns:p14="http://schemas.microsoft.com/office/powerpoint/2010/main" val="1121387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48552" y="1217731"/>
            <a:ext cx="7133966" cy="5260248"/>
          </a:xfrm>
          <a:prstGeom prst="rect">
            <a:avLst/>
          </a:prstGeom>
          <a:solidFill>
            <a:srgbClr val="DDF2F3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97"/>
            <a:ext cx="10515600" cy="13255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</a:rPr>
              <a:t>Operator Precedence</a:t>
            </a:r>
            <a:endParaRPr lang="en-SG" sz="4400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87C38D5-B7D0-4978-9D06-73160777F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94792" y="1360517"/>
            <a:ext cx="7239000" cy="519013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0" indent="0" algn="just">
              <a:buNone/>
            </a:pP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var++, var--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++var, --var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(Not)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(Exponentiation)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/, % (Multiplication, Division and Modulus)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+, - (Binary addition and subtraction)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&lt;, &lt;=, &gt;, &gt;= (Comparison)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==, !=; (Equality)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&amp;&amp; (Conditional AND)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|| (Conditional OR)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=, +=, -=, *=, /=, %= (Assignment operator)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C76E52F-C3D3-41F3-8929-42B1A52F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108641"/>
            <a:ext cx="76200" cy="3886200"/>
          </a:xfrm>
          <a:prstGeom prst="downArrow">
            <a:avLst>
              <a:gd name="adj1" fmla="val 41892"/>
              <a:gd name="adj2" fmla="val 156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083EDA46-C34F-4033-AF59-CB0479FE9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694" y="1406966"/>
            <a:ext cx="116517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Highest order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CF9B65B-0C8E-43F3-96B0-CF079C222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694" y="5994841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 err="1"/>
              <a:t>Lowestorder</a:t>
            </a:r>
            <a:endParaRPr lang="en-GB" altLang="en-US" sz="2000" b="1" dirty="0"/>
          </a:p>
        </p:txBody>
      </p:sp>
      <p:sp>
        <p:nvSpPr>
          <p:cNvPr id="10" name="6-Point Star 9"/>
          <p:cNvSpPr/>
          <p:nvPr/>
        </p:nvSpPr>
        <p:spPr>
          <a:xfrm>
            <a:off x="8785974" y="4572000"/>
            <a:ext cx="2182383" cy="1986887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IMPORTANT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86200" y="6571804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5FEF7C-F0E5-401F-9638-8CD9F979D514}"/>
              </a:ext>
            </a:extLst>
          </p:cNvPr>
          <p:cNvSpPr txBox="1"/>
          <p:nvPr/>
        </p:nvSpPr>
        <p:spPr>
          <a:xfrm>
            <a:off x="2648552" y="2108641"/>
            <a:ext cx="4819048" cy="482159"/>
          </a:xfrm>
          <a:prstGeom prst="rect">
            <a:avLst/>
          </a:prstGeom>
          <a:solidFill>
            <a:srgbClr val="DDF2F3"/>
          </a:solidFill>
        </p:spPr>
        <p:txBody>
          <a:bodyPr wrap="square" rtlCol="0">
            <a:spAutoFit/>
          </a:bodyPr>
          <a:lstStyle/>
          <a:p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D8C71-CF82-451D-8788-BC7A8BA4316F}"/>
              </a:ext>
            </a:extLst>
          </p:cNvPr>
          <p:cNvSpPr txBox="1"/>
          <p:nvPr/>
        </p:nvSpPr>
        <p:spPr>
          <a:xfrm>
            <a:off x="2734663" y="3917831"/>
            <a:ext cx="4732937" cy="1722438"/>
          </a:xfrm>
          <a:prstGeom prst="rect">
            <a:avLst/>
          </a:prstGeom>
          <a:solidFill>
            <a:srgbClr val="DDF2F3"/>
          </a:solidFill>
        </p:spPr>
        <p:txBody>
          <a:bodyPr wrap="square" rtlCol="0">
            <a:spAutoFit/>
          </a:bodyPr>
          <a:lstStyle/>
          <a:p>
            <a:endParaRPr lang="en-SG"/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E4E9A4E4-0B02-48D6-8FAF-E7669DAD078D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7249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E8202780-B029-48FB-BFEA-0E7199177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87" y="1717675"/>
            <a:ext cx="13593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ourier" pitchFamily="49" charset="0"/>
              </a:rPr>
              <a:t>   </a:t>
            </a:r>
            <a:r>
              <a:rPr lang="en-GB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49" charset="0"/>
              </a:rPr>
              <a:t>i</a:t>
            </a:r>
            <a:r>
              <a:rPr lang="en-GB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49" charset="0"/>
              </a:rPr>
              <a:t>=10;</a:t>
            </a:r>
            <a:endParaRPr lang="en-GB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98AD7BDD-C03C-4B1E-B8F1-CC5A8821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642" y="1717675"/>
            <a:ext cx="169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ourier" pitchFamily="49" charset="0"/>
              </a:rPr>
              <a:t> </a:t>
            </a:r>
            <a:endParaRPr lang="en-GB" altLang="en-US" sz="2400" dirty="0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F7D143B3-277A-4492-91F6-CC3907634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88" y="2057400"/>
            <a:ext cx="2548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ourier" pitchFamily="49" charset="0"/>
              </a:rPr>
              <a:t>   </a:t>
            </a:r>
            <a:r>
              <a:rPr lang="en-GB" alt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49" charset="0"/>
              </a:rPr>
              <a:t>newNum</a:t>
            </a:r>
            <a:r>
              <a:rPr lang="en-GB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" pitchFamily="49" charset="0"/>
              </a:rPr>
              <a:t> = 10*</a:t>
            </a:r>
            <a:endParaRPr lang="en-GB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0A6266EC-B55C-47FF-BE98-2D4ECC050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43" y="2057400"/>
            <a:ext cx="50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i</a:t>
            </a:r>
            <a:r>
              <a:rPr lang="en-GB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++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ECC3DEF3-DABB-4D1B-B60F-38F3B4F53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154" y="2057400"/>
            <a:ext cx="169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ourier" pitchFamily="49" charset="0"/>
              </a:rPr>
              <a:t>;</a:t>
            </a:r>
            <a:endParaRPr lang="en-GB" altLang="en-US" sz="2400" dirty="0"/>
          </a:p>
        </p:txBody>
      </p:sp>
      <p:sp>
        <p:nvSpPr>
          <p:cNvPr id="10" name="Rectangle 25">
            <a:extLst>
              <a:ext uri="{FF2B5EF4-FFF2-40B4-BE49-F238E27FC236}">
                <a16:creationId xmlns:a16="http://schemas.microsoft.com/office/drawing/2014/main" id="{F4BA906A-CC7F-4847-96FD-207FBD401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429" y="2057400"/>
            <a:ext cx="169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latin typeface="Courier" pitchFamily="49" charset="0"/>
              </a:rPr>
              <a:t> </a:t>
            </a:r>
            <a:endParaRPr lang="en-GB" altLang="en-US" sz="2400" dirty="0"/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A0FD4B7A-3133-416D-8036-3A4437FA8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493" y="1903413"/>
            <a:ext cx="2548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newNum</a:t>
            </a:r>
            <a:r>
              <a:rPr lang="en-GB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 = 10*</a:t>
            </a:r>
            <a:r>
              <a:rPr lang="en-GB" altLang="en-US" sz="2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i</a:t>
            </a:r>
            <a:r>
              <a:rPr lang="en-GB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; 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31">
            <a:extLst>
              <a:ext uri="{FF2B5EF4-FFF2-40B4-BE49-F238E27FC236}">
                <a16:creationId xmlns:a16="http://schemas.microsoft.com/office/drawing/2014/main" id="{3C1AD620-93E9-4353-B0CD-DDE585D02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493" y="2243138"/>
            <a:ext cx="16991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i = i + 1;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32">
            <a:extLst>
              <a:ext uri="{FF2B5EF4-FFF2-40B4-BE49-F238E27FC236}">
                <a16:creationId xmlns:a16="http://schemas.microsoft.com/office/drawing/2014/main" id="{09C59DF3-75CC-4D7C-B37B-40BC0E707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04" y="2243138"/>
            <a:ext cx="169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200" b="1">
                <a:latin typeface="Courier" pitchFamily="49" charset="0"/>
              </a:rPr>
              <a:t> </a:t>
            </a:r>
            <a:endParaRPr lang="en-GB" altLang="en-US" sz="2400"/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C11D82F3-EABB-4650-ACC0-B3E166088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4146" y="1786539"/>
            <a:ext cx="1320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Equivalent to</a:t>
            </a:r>
            <a:endParaRPr lang="en-GB" altLang="en-US" sz="2400" dirty="0"/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8B5CB1C9-93AC-4C49-B4A6-F6CBBD345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5979" y="1795464"/>
            <a:ext cx="63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/>
              <a:t> </a:t>
            </a:r>
            <a:endParaRPr lang="en-GB" altLang="en-US" sz="2400"/>
          </a:p>
        </p:txBody>
      </p:sp>
      <p:sp>
        <p:nvSpPr>
          <p:cNvPr id="16" name="Freeform 39">
            <a:extLst>
              <a:ext uri="{FF2B5EF4-FFF2-40B4-BE49-F238E27FC236}">
                <a16:creationId xmlns:a16="http://schemas.microsoft.com/office/drawing/2014/main" id="{7F5EFE55-05C2-41EC-A5D6-465FC883AA13}"/>
              </a:ext>
            </a:extLst>
          </p:cNvPr>
          <p:cNvSpPr>
            <a:spLocks noEditPoints="1"/>
          </p:cNvSpPr>
          <p:nvPr/>
        </p:nvSpPr>
        <p:spPr bwMode="auto">
          <a:xfrm>
            <a:off x="3743242" y="2092326"/>
            <a:ext cx="1706562" cy="225425"/>
          </a:xfrm>
          <a:custGeom>
            <a:avLst/>
            <a:gdLst>
              <a:gd name="T0" fmla="*/ 2147483646 w 1075"/>
              <a:gd name="T1" fmla="*/ 2147483646 h 142"/>
              <a:gd name="T2" fmla="*/ 2147483646 w 1075"/>
              <a:gd name="T3" fmla="*/ 2147483646 h 142"/>
              <a:gd name="T4" fmla="*/ 2147483646 w 1075"/>
              <a:gd name="T5" fmla="*/ 2147483646 h 142"/>
              <a:gd name="T6" fmla="*/ 2147483646 w 1075"/>
              <a:gd name="T7" fmla="*/ 2147483646 h 142"/>
              <a:gd name="T8" fmla="*/ 2147483646 w 1075"/>
              <a:gd name="T9" fmla="*/ 2147483646 h 142"/>
              <a:gd name="T10" fmla="*/ 2147483646 w 1075"/>
              <a:gd name="T11" fmla="*/ 2147483646 h 142"/>
              <a:gd name="T12" fmla="*/ 2147483646 w 1075"/>
              <a:gd name="T13" fmla="*/ 2147483646 h 142"/>
              <a:gd name="T14" fmla="*/ 2147483646 w 1075"/>
              <a:gd name="T15" fmla="*/ 2147483646 h 142"/>
              <a:gd name="T16" fmla="*/ 2147483646 w 1075"/>
              <a:gd name="T17" fmla="*/ 2147483646 h 142"/>
              <a:gd name="T18" fmla="*/ 2147483646 w 1075"/>
              <a:gd name="T19" fmla="*/ 2147483646 h 142"/>
              <a:gd name="T20" fmla="*/ 2147483646 w 1075"/>
              <a:gd name="T21" fmla="*/ 2147483646 h 142"/>
              <a:gd name="T22" fmla="*/ 2147483646 w 1075"/>
              <a:gd name="T23" fmla="*/ 2147483646 h 142"/>
              <a:gd name="T24" fmla="*/ 2147483646 w 1075"/>
              <a:gd name="T25" fmla="*/ 2147483646 h 142"/>
              <a:gd name="T26" fmla="*/ 2147483646 w 1075"/>
              <a:gd name="T27" fmla="*/ 2147483646 h 142"/>
              <a:gd name="T28" fmla="*/ 0 w 1075"/>
              <a:gd name="T29" fmla="*/ 2147483646 h 142"/>
              <a:gd name="T30" fmla="*/ 2147483646 w 1075"/>
              <a:gd name="T31" fmla="*/ 2147483646 h 142"/>
              <a:gd name="T32" fmla="*/ 2147483646 w 1075"/>
              <a:gd name="T33" fmla="*/ 2147483646 h 142"/>
              <a:gd name="T34" fmla="*/ 2147483646 w 1075"/>
              <a:gd name="T35" fmla="*/ 2147483646 h 142"/>
              <a:gd name="T36" fmla="*/ 2147483646 w 1075"/>
              <a:gd name="T37" fmla="*/ 2147483646 h 142"/>
              <a:gd name="T38" fmla="*/ 2147483646 w 1075"/>
              <a:gd name="T39" fmla="*/ 2147483646 h 142"/>
              <a:gd name="T40" fmla="*/ 2147483646 w 1075"/>
              <a:gd name="T41" fmla="*/ 2147483646 h 142"/>
              <a:gd name="T42" fmla="*/ 2147483646 w 1075"/>
              <a:gd name="T43" fmla="*/ 2147483646 h 142"/>
              <a:gd name="T44" fmla="*/ 2147483646 w 1075"/>
              <a:gd name="T45" fmla="*/ 2147483646 h 142"/>
              <a:gd name="T46" fmla="*/ 2147483646 w 1075"/>
              <a:gd name="T47" fmla="*/ 2147483646 h 142"/>
              <a:gd name="T48" fmla="*/ 2147483646 w 1075"/>
              <a:gd name="T49" fmla="*/ 2147483646 h 142"/>
              <a:gd name="T50" fmla="*/ 2147483646 w 1075"/>
              <a:gd name="T51" fmla="*/ 2147483646 h 142"/>
              <a:gd name="T52" fmla="*/ 2147483646 w 1075"/>
              <a:gd name="T53" fmla="*/ 2147483646 h 142"/>
              <a:gd name="T54" fmla="*/ 2147483646 w 1075"/>
              <a:gd name="T55" fmla="*/ 2147483646 h 142"/>
              <a:gd name="T56" fmla="*/ 2147483646 w 1075"/>
              <a:gd name="T57" fmla="*/ 2147483646 h 142"/>
              <a:gd name="T58" fmla="*/ 2147483646 w 1075"/>
              <a:gd name="T59" fmla="*/ 2147483646 h 142"/>
              <a:gd name="T60" fmla="*/ 2147483646 w 1075"/>
              <a:gd name="T61" fmla="*/ 2147483646 h 142"/>
              <a:gd name="T62" fmla="*/ 2147483646 w 1075"/>
              <a:gd name="T63" fmla="*/ 2147483646 h 142"/>
              <a:gd name="T64" fmla="*/ 2147483646 w 1075"/>
              <a:gd name="T65" fmla="*/ 2147483646 h 142"/>
              <a:gd name="T66" fmla="*/ 2147483646 w 1075"/>
              <a:gd name="T67" fmla="*/ 2147483646 h 142"/>
              <a:gd name="T68" fmla="*/ 2147483646 w 1075"/>
              <a:gd name="T69" fmla="*/ 2147483646 h 142"/>
              <a:gd name="T70" fmla="*/ 2147483646 w 1075"/>
              <a:gd name="T71" fmla="*/ 2147483646 h 142"/>
              <a:gd name="T72" fmla="*/ 2147483646 w 1075"/>
              <a:gd name="T73" fmla="*/ 2147483646 h 142"/>
              <a:gd name="T74" fmla="*/ 2147483646 w 1075"/>
              <a:gd name="T75" fmla="*/ 2147483646 h 142"/>
              <a:gd name="T76" fmla="*/ 2147483646 w 1075"/>
              <a:gd name="T77" fmla="*/ 2147483646 h 142"/>
              <a:gd name="T78" fmla="*/ 2147483646 w 1075"/>
              <a:gd name="T79" fmla="*/ 0 h 142"/>
              <a:gd name="T80" fmla="*/ 2147483646 w 1075"/>
              <a:gd name="T81" fmla="*/ 0 h 142"/>
              <a:gd name="T82" fmla="*/ 2147483646 w 1075"/>
              <a:gd name="T83" fmla="*/ 2147483646 h 142"/>
              <a:gd name="T84" fmla="*/ 2147483646 w 1075"/>
              <a:gd name="T85" fmla="*/ 2147483646 h 1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075"/>
              <a:gd name="T130" fmla="*/ 0 h 142"/>
              <a:gd name="T131" fmla="*/ 1075 w 1075"/>
              <a:gd name="T132" fmla="*/ 142 h 1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075" h="142">
                <a:moveTo>
                  <a:pt x="10" y="61"/>
                </a:moveTo>
                <a:lnTo>
                  <a:pt x="1058" y="61"/>
                </a:lnTo>
                <a:lnTo>
                  <a:pt x="1062" y="63"/>
                </a:lnTo>
                <a:lnTo>
                  <a:pt x="1065" y="66"/>
                </a:lnTo>
                <a:lnTo>
                  <a:pt x="1067" y="68"/>
                </a:lnTo>
                <a:lnTo>
                  <a:pt x="1067" y="72"/>
                </a:lnTo>
                <a:lnTo>
                  <a:pt x="1067" y="74"/>
                </a:lnTo>
                <a:lnTo>
                  <a:pt x="1065" y="78"/>
                </a:lnTo>
                <a:lnTo>
                  <a:pt x="1062" y="78"/>
                </a:lnTo>
                <a:lnTo>
                  <a:pt x="1058" y="80"/>
                </a:lnTo>
                <a:lnTo>
                  <a:pt x="10" y="80"/>
                </a:lnTo>
                <a:lnTo>
                  <a:pt x="6" y="78"/>
                </a:lnTo>
                <a:lnTo>
                  <a:pt x="4" y="78"/>
                </a:lnTo>
                <a:lnTo>
                  <a:pt x="2" y="74"/>
                </a:lnTo>
                <a:lnTo>
                  <a:pt x="0" y="72"/>
                </a:lnTo>
                <a:lnTo>
                  <a:pt x="2" y="68"/>
                </a:lnTo>
                <a:lnTo>
                  <a:pt x="4" y="66"/>
                </a:lnTo>
                <a:lnTo>
                  <a:pt x="6" y="63"/>
                </a:lnTo>
                <a:lnTo>
                  <a:pt x="10" y="61"/>
                </a:lnTo>
                <a:close/>
                <a:moveTo>
                  <a:pt x="956" y="2"/>
                </a:moveTo>
                <a:lnTo>
                  <a:pt x="1075" y="72"/>
                </a:lnTo>
                <a:lnTo>
                  <a:pt x="956" y="140"/>
                </a:lnTo>
                <a:lnTo>
                  <a:pt x="952" y="142"/>
                </a:lnTo>
                <a:lnTo>
                  <a:pt x="950" y="142"/>
                </a:lnTo>
                <a:lnTo>
                  <a:pt x="946" y="140"/>
                </a:lnTo>
                <a:lnTo>
                  <a:pt x="943" y="138"/>
                </a:lnTo>
                <a:lnTo>
                  <a:pt x="943" y="134"/>
                </a:lnTo>
                <a:lnTo>
                  <a:pt x="943" y="131"/>
                </a:lnTo>
                <a:lnTo>
                  <a:pt x="946" y="127"/>
                </a:lnTo>
                <a:lnTo>
                  <a:pt x="948" y="125"/>
                </a:lnTo>
                <a:lnTo>
                  <a:pt x="1054" y="63"/>
                </a:lnTo>
                <a:lnTo>
                  <a:pt x="1054" y="78"/>
                </a:lnTo>
                <a:lnTo>
                  <a:pt x="948" y="17"/>
                </a:lnTo>
                <a:lnTo>
                  <a:pt x="946" y="15"/>
                </a:lnTo>
                <a:lnTo>
                  <a:pt x="943" y="10"/>
                </a:lnTo>
                <a:lnTo>
                  <a:pt x="943" y="8"/>
                </a:lnTo>
                <a:lnTo>
                  <a:pt x="943" y="4"/>
                </a:lnTo>
                <a:lnTo>
                  <a:pt x="946" y="2"/>
                </a:lnTo>
                <a:lnTo>
                  <a:pt x="950" y="0"/>
                </a:lnTo>
                <a:lnTo>
                  <a:pt x="952" y="0"/>
                </a:lnTo>
                <a:lnTo>
                  <a:pt x="956" y="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17" name="Rectangle 45">
            <a:extLst>
              <a:ext uri="{FF2B5EF4-FFF2-40B4-BE49-F238E27FC236}">
                <a16:creationId xmlns:a16="http://schemas.microsoft.com/office/drawing/2014/main" id="{1FD63E84-646F-4DAF-A05A-9DE8980D6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46" y="3249750"/>
            <a:ext cx="129522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latin typeface="Courier" pitchFamily="49" charset="0"/>
              </a:rPr>
              <a:t>   </a:t>
            </a:r>
            <a:r>
              <a:rPr lang="en-GB" alt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i</a:t>
            </a:r>
            <a:r>
              <a:rPr lang="en-GB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=10;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46">
            <a:extLst>
              <a:ext uri="{FF2B5EF4-FFF2-40B4-BE49-F238E27FC236}">
                <a16:creationId xmlns:a16="http://schemas.microsoft.com/office/drawing/2014/main" id="{E544CCB1-952C-47B5-B01A-41457FE7E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046" y="3230700"/>
            <a:ext cx="161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>
                <a:latin typeface="Courier" pitchFamily="49" charset="0"/>
              </a:rPr>
              <a:t> </a:t>
            </a:r>
            <a:endParaRPr lang="en-GB" altLang="en-US" sz="2400"/>
          </a:p>
        </p:txBody>
      </p:sp>
      <p:sp>
        <p:nvSpPr>
          <p:cNvPr id="19" name="Rectangle 47">
            <a:extLst>
              <a:ext uri="{FF2B5EF4-FFF2-40B4-BE49-F238E27FC236}">
                <a16:creationId xmlns:a16="http://schemas.microsoft.com/office/drawing/2014/main" id="{32228ABE-F52D-46C4-A127-36EFF122C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46" y="3578362"/>
            <a:ext cx="259045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latin typeface="Courier" pitchFamily="49" charset="0"/>
              </a:rPr>
              <a:t>   </a:t>
            </a:r>
            <a:r>
              <a:rPr lang="en-GB" alt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newNum</a:t>
            </a:r>
            <a:r>
              <a:rPr lang="en-GB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 = 10 *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177DA385-7B4D-41D1-87A6-2915BA3EF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871" y="3559312"/>
            <a:ext cx="161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latin typeface="Courier" pitchFamily="49" charset="0"/>
              </a:rPr>
              <a:t>(</a:t>
            </a:r>
            <a:endParaRPr lang="en-GB" altLang="en-US" sz="2400" dirty="0"/>
          </a:p>
        </p:txBody>
      </p:sp>
      <p:sp>
        <p:nvSpPr>
          <p:cNvPr id="21" name="Rectangle 49">
            <a:extLst>
              <a:ext uri="{FF2B5EF4-FFF2-40B4-BE49-F238E27FC236}">
                <a16:creationId xmlns:a16="http://schemas.microsoft.com/office/drawing/2014/main" id="{9EDDA22E-4257-4431-A779-CDE85E07D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2796" y="3559312"/>
            <a:ext cx="6413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++</a:t>
            </a:r>
            <a:r>
              <a:rPr lang="en-GB" altLang="en-US" sz="21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i</a:t>
            </a:r>
            <a:r>
              <a:rPr lang="en-GB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49" charset="0"/>
              </a:rPr>
              <a:t>)</a:t>
            </a:r>
            <a:endParaRPr lang="en-GB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 50">
            <a:extLst>
              <a:ext uri="{FF2B5EF4-FFF2-40B4-BE49-F238E27FC236}">
                <a16:creationId xmlns:a16="http://schemas.microsoft.com/office/drawing/2014/main" id="{F9D75097-E954-48F0-96BB-82561A29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3671" y="3559312"/>
            <a:ext cx="161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latin typeface="Courier" pitchFamily="49" charset="0"/>
              </a:rPr>
              <a:t>;</a:t>
            </a:r>
            <a:endParaRPr lang="en-GB" altLang="en-US" sz="2400" dirty="0"/>
          </a:p>
        </p:txBody>
      </p:sp>
      <p:sp>
        <p:nvSpPr>
          <p:cNvPr id="23" name="Rectangle 51">
            <a:extLst>
              <a:ext uri="{FF2B5EF4-FFF2-40B4-BE49-F238E27FC236}">
                <a16:creationId xmlns:a16="http://schemas.microsoft.com/office/drawing/2014/main" id="{5C1ADCD0-0315-4DAC-B0F9-C6CE2A1AC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83" y="3559312"/>
            <a:ext cx="1603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>
                <a:latin typeface="Courier" pitchFamily="49" charset="0"/>
              </a:rPr>
              <a:t> </a:t>
            </a:r>
            <a:endParaRPr lang="en-GB" altLang="en-US" sz="2400"/>
          </a:p>
        </p:txBody>
      </p:sp>
      <p:sp>
        <p:nvSpPr>
          <p:cNvPr id="24" name="Rectangle 53">
            <a:extLst>
              <a:ext uri="{FF2B5EF4-FFF2-40B4-BE49-F238E27FC236}">
                <a16:creationId xmlns:a16="http://schemas.microsoft.com/office/drawing/2014/main" id="{36D6D85A-219C-4DA9-81A0-8FEA28D59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233" y="3321186"/>
            <a:ext cx="3354388" cy="7969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902F3242-1D30-4D08-82A5-550A0B092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972" y="3410087"/>
            <a:ext cx="16033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 err="1">
                <a:solidFill>
                  <a:schemeClr val="bg1"/>
                </a:solidFill>
                <a:latin typeface="Courier" pitchFamily="49" charset="0"/>
              </a:rPr>
              <a:t>i</a:t>
            </a:r>
            <a:r>
              <a:rPr lang="en-GB" altLang="en-US" sz="2100" b="1" dirty="0">
                <a:solidFill>
                  <a:schemeClr val="bg1"/>
                </a:solidFill>
                <a:latin typeface="Courier" pitchFamily="49" charset="0"/>
              </a:rPr>
              <a:t> = </a:t>
            </a:r>
            <a:r>
              <a:rPr lang="en-GB" altLang="en-US" sz="2100" b="1" dirty="0" err="1">
                <a:solidFill>
                  <a:schemeClr val="bg1"/>
                </a:solidFill>
                <a:latin typeface="Courier" pitchFamily="49" charset="0"/>
              </a:rPr>
              <a:t>i</a:t>
            </a:r>
            <a:r>
              <a:rPr lang="en-GB" altLang="en-US" sz="2100" b="1" dirty="0">
                <a:solidFill>
                  <a:schemeClr val="bg1"/>
                </a:solidFill>
                <a:latin typeface="Courier" pitchFamily="49" charset="0"/>
              </a:rPr>
              <a:t> + 1;</a:t>
            </a:r>
            <a:endParaRPr lang="en-GB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Rectangle 56">
            <a:extLst>
              <a:ext uri="{FF2B5EF4-FFF2-40B4-BE49-F238E27FC236}">
                <a16:creationId xmlns:a16="http://schemas.microsoft.com/office/drawing/2014/main" id="{170C1F5A-FCFD-426C-8FD6-494697B54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1746" y="3410087"/>
            <a:ext cx="16190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>
                <a:latin typeface="Courier" pitchFamily="49" charset="0"/>
              </a:rPr>
              <a:t> </a:t>
            </a:r>
            <a:endParaRPr lang="en-GB" altLang="en-US" sz="2400" dirty="0"/>
          </a:p>
        </p:txBody>
      </p:sp>
      <p:sp>
        <p:nvSpPr>
          <p:cNvPr id="27" name="Rectangle 57">
            <a:extLst>
              <a:ext uri="{FF2B5EF4-FFF2-40B4-BE49-F238E27FC236}">
                <a16:creationId xmlns:a16="http://schemas.microsoft.com/office/drawing/2014/main" id="{9B96793E-AF0D-49F4-8A04-F9EA3B79F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971" y="3683137"/>
            <a:ext cx="24285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100" b="1" dirty="0" err="1">
                <a:solidFill>
                  <a:schemeClr val="bg1"/>
                </a:solidFill>
                <a:latin typeface="Courier" pitchFamily="49" charset="0"/>
              </a:rPr>
              <a:t>newNum</a:t>
            </a:r>
            <a:r>
              <a:rPr lang="en-GB" altLang="en-US" sz="2100" b="1" dirty="0">
                <a:solidFill>
                  <a:schemeClr val="bg1"/>
                </a:solidFill>
                <a:latin typeface="Courier" pitchFamily="49" charset="0"/>
              </a:rPr>
              <a:t> = 10*</a:t>
            </a:r>
            <a:r>
              <a:rPr lang="en-GB" altLang="en-US" sz="2100" b="1" dirty="0" err="1">
                <a:solidFill>
                  <a:schemeClr val="bg1"/>
                </a:solidFill>
                <a:latin typeface="Courier" pitchFamily="49" charset="0"/>
              </a:rPr>
              <a:t>i</a:t>
            </a:r>
            <a:r>
              <a:rPr lang="en-GB" altLang="en-US" sz="2100" b="1" dirty="0">
                <a:solidFill>
                  <a:schemeClr val="bg1"/>
                </a:solidFill>
                <a:latin typeface="Courier" pitchFamily="49" charset="0"/>
              </a:rPr>
              <a:t>; </a:t>
            </a:r>
            <a:endParaRPr lang="en-GB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61">
            <a:extLst>
              <a:ext uri="{FF2B5EF4-FFF2-40B4-BE49-F238E27FC236}">
                <a16:creationId xmlns:a16="http://schemas.microsoft.com/office/drawing/2014/main" id="{A1A1ED19-FC96-43E2-9BF9-1044D96A0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497" y="3230699"/>
            <a:ext cx="1335087" cy="3413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9" name="Rectangle 62">
            <a:extLst>
              <a:ext uri="{FF2B5EF4-FFF2-40B4-BE49-F238E27FC236}">
                <a16:creationId xmlns:a16="http://schemas.microsoft.com/office/drawing/2014/main" id="{1449233A-3509-4AFC-AD1F-A85317F22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230" y="3285992"/>
            <a:ext cx="13208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Equivalent to</a:t>
            </a:r>
          </a:p>
        </p:txBody>
      </p:sp>
      <p:sp>
        <p:nvSpPr>
          <p:cNvPr id="30" name="Rectangle 63">
            <a:extLst>
              <a:ext uri="{FF2B5EF4-FFF2-40B4-BE49-F238E27FC236}">
                <a16:creationId xmlns:a16="http://schemas.microsoft.com/office/drawing/2014/main" id="{67C17775-1E5D-4DC3-A1FF-3CD79E92A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321" y="3305311"/>
            <a:ext cx="6091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700"/>
              <a:t> </a:t>
            </a:r>
            <a:endParaRPr lang="en-GB" altLang="en-US" sz="2400"/>
          </a:p>
        </p:txBody>
      </p:sp>
      <p:sp>
        <p:nvSpPr>
          <p:cNvPr id="31" name="Freeform 65">
            <a:extLst>
              <a:ext uri="{FF2B5EF4-FFF2-40B4-BE49-F238E27FC236}">
                <a16:creationId xmlns:a16="http://schemas.microsoft.com/office/drawing/2014/main" id="{51F671CD-92E2-4178-8216-CD8A69091D1A}"/>
              </a:ext>
            </a:extLst>
          </p:cNvPr>
          <p:cNvSpPr>
            <a:spLocks noEditPoints="1"/>
          </p:cNvSpPr>
          <p:nvPr/>
        </p:nvSpPr>
        <p:spPr bwMode="auto">
          <a:xfrm>
            <a:off x="4087047" y="3591062"/>
            <a:ext cx="1500187" cy="219075"/>
          </a:xfrm>
          <a:custGeom>
            <a:avLst/>
            <a:gdLst>
              <a:gd name="T0" fmla="*/ 2147483646 w 945"/>
              <a:gd name="T1" fmla="*/ 2147483646 h 138"/>
              <a:gd name="T2" fmla="*/ 2147483646 w 945"/>
              <a:gd name="T3" fmla="*/ 2147483646 h 138"/>
              <a:gd name="T4" fmla="*/ 2147483646 w 945"/>
              <a:gd name="T5" fmla="*/ 2147483646 h 138"/>
              <a:gd name="T6" fmla="*/ 2147483646 w 945"/>
              <a:gd name="T7" fmla="*/ 2147483646 h 138"/>
              <a:gd name="T8" fmla="*/ 2147483646 w 945"/>
              <a:gd name="T9" fmla="*/ 2147483646 h 138"/>
              <a:gd name="T10" fmla="*/ 2147483646 w 945"/>
              <a:gd name="T11" fmla="*/ 2147483646 h 138"/>
              <a:gd name="T12" fmla="*/ 2147483646 w 945"/>
              <a:gd name="T13" fmla="*/ 2147483646 h 138"/>
              <a:gd name="T14" fmla="*/ 2147483646 w 945"/>
              <a:gd name="T15" fmla="*/ 2147483646 h 138"/>
              <a:gd name="T16" fmla="*/ 2147483646 w 945"/>
              <a:gd name="T17" fmla="*/ 2147483646 h 138"/>
              <a:gd name="T18" fmla="*/ 2147483646 w 945"/>
              <a:gd name="T19" fmla="*/ 2147483646 h 138"/>
              <a:gd name="T20" fmla="*/ 2147483646 w 945"/>
              <a:gd name="T21" fmla="*/ 2147483646 h 138"/>
              <a:gd name="T22" fmla="*/ 2147483646 w 945"/>
              <a:gd name="T23" fmla="*/ 2147483646 h 138"/>
              <a:gd name="T24" fmla="*/ 2147483646 w 945"/>
              <a:gd name="T25" fmla="*/ 2147483646 h 138"/>
              <a:gd name="T26" fmla="*/ 2147483646 w 945"/>
              <a:gd name="T27" fmla="*/ 2147483646 h 138"/>
              <a:gd name="T28" fmla="*/ 0 w 945"/>
              <a:gd name="T29" fmla="*/ 2147483646 h 138"/>
              <a:gd name="T30" fmla="*/ 2147483646 w 945"/>
              <a:gd name="T31" fmla="*/ 2147483646 h 138"/>
              <a:gd name="T32" fmla="*/ 2147483646 w 945"/>
              <a:gd name="T33" fmla="*/ 2147483646 h 138"/>
              <a:gd name="T34" fmla="*/ 2147483646 w 945"/>
              <a:gd name="T35" fmla="*/ 2147483646 h 138"/>
              <a:gd name="T36" fmla="*/ 2147483646 w 945"/>
              <a:gd name="T37" fmla="*/ 2147483646 h 138"/>
              <a:gd name="T38" fmla="*/ 2147483646 w 945"/>
              <a:gd name="T39" fmla="*/ 2147483646 h 138"/>
              <a:gd name="T40" fmla="*/ 2147483646 w 945"/>
              <a:gd name="T41" fmla="*/ 2147483646 h 138"/>
              <a:gd name="T42" fmla="*/ 2147483646 w 945"/>
              <a:gd name="T43" fmla="*/ 2147483646 h 138"/>
              <a:gd name="T44" fmla="*/ 2147483646 w 945"/>
              <a:gd name="T45" fmla="*/ 2147483646 h 138"/>
              <a:gd name="T46" fmla="*/ 2147483646 w 945"/>
              <a:gd name="T47" fmla="*/ 2147483646 h 138"/>
              <a:gd name="T48" fmla="*/ 2147483646 w 945"/>
              <a:gd name="T49" fmla="*/ 2147483646 h 138"/>
              <a:gd name="T50" fmla="*/ 2147483646 w 945"/>
              <a:gd name="T51" fmla="*/ 2147483646 h 138"/>
              <a:gd name="T52" fmla="*/ 2147483646 w 945"/>
              <a:gd name="T53" fmla="*/ 2147483646 h 138"/>
              <a:gd name="T54" fmla="*/ 2147483646 w 945"/>
              <a:gd name="T55" fmla="*/ 2147483646 h 138"/>
              <a:gd name="T56" fmla="*/ 2147483646 w 945"/>
              <a:gd name="T57" fmla="*/ 2147483646 h 138"/>
              <a:gd name="T58" fmla="*/ 2147483646 w 945"/>
              <a:gd name="T59" fmla="*/ 2147483646 h 138"/>
              <a:gd name="T60" fmla="*/ 2147483646 w 945"/>
              <a:gd name="T61" fmla="*/ 2147483646 h 138"/>
              <a:gd name="T62" fmla="*/ 2147483646 w 945"/>
              <a:gd name="T63" fmla="*/ 2147483646 h 138"/>
              <a:gd name="T64" fmla="*/ 2147483646 w 945"/>
              <a:gd name="T65" fmla="*/ 2147483646 h 138"/>
              <a:gd name="T66" fmla="*/ 2147483646 w 945"/>
              <a:gd name="T67" fmla="*/ 2147483646 h 138"/>
              <a:gd name="T68" fmla="*/ 2147483646 w 945"/>
              <a:gd name="T69" fmla="*/ 2147483646 h 138"/>
              <a:gd name="T70" fmla="*/ 2147483646 w 945"/>
              <a:gd name="T71" fmla="*/ 2147483646 h 138"/>
              <a:gd name="T72" fmla="*/ 2147483646 w 945"/>
              <a:gd name="T73" fmla="*/ 2147483646 h 138"/>
              <a:gd name="T74" fmla="*/ 2147483646 w 945"/>
              <a:gd name="T75" fmla="*/ 2147483646 h 138"/>
              <a:gd name="T76" fmla="*/ 2147483646 w 945"/>
              <a:gd name="T77" fmla="*/ 2147483646 h 138"/>
              <a:gd name="T78" fmla="*/ 2147483646 w 945"/>
              <a:gd name="T79" fmla="*/ 0 h 138"/>
              <a:gd name="T80" fmla="*/ 2147483646 w 945"/>
              <a:gd name="T81" fmla="*/ 0 h 138"/>
              <a:gd name="T82" fmla="*/ 2147483646 w 945"/>
              <a:gd name="T83" fmla="*/ 2147483646 h 138"/>
              <a:gd name="T84" fmla="*/ 2147483646 w 945"/>
              <a:gd name="T85" fmla="*/ 2147483646 h 13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945"/>
              <a:gd name="T130" fmla="*/ 0 h 138"/>
              <a:gd name="T131" fmla="*/ 945 w 945"/>
              <a:gd name="T132" fmla="*/ 138 h 13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945" h="138">
                <a:moveTo>
                  <a:pt x="10" y="60"/>
                </a:moveTo>
                <a:lnTo>
                  <a:pt x="929" y="60"/>
                </a:lnTo>
                <a:lnTo>
                  <a:pt x="933" y="62"/>
                </a:lnTo>
                <a:lnTo>
                  <a:pt x="935" y="64"/>
                </a:lnTo>
                <a:lnTo>
                  <a:pt x="937" y="66"/>
                </a:lnTo>
                <a:lnTo>
                  <a:pt x="937" y="70"/>
                </a:lnTo>
                <a:lnTo>
                  <a:pt x="937" y="72"/>
                </a:lnTo>
                <a:lnTo>
                  <a:pt x="935" y="76"/>
                </a:lnTo>
                <a:lnTo>
                  <a:pt x="933" y="76"/>
                </a:lnTo>
                <a:lnTo>
                  <a:pt x="929" y="78"/>
                </a:lnTo>
                <a:lnTo>
                  <a:pt x="10" y="78"/>
                </a:lnTo>
                <a:lnTo>
                  <a:pt x="6" y="76"/>
                </a:lnTo>
                <a:lnTo>
                  <a:pt x="4" y="76"/>
                </a:lnTo>
                <a:lnTo>
                  <a:pt x="2" y="72"/>
                </a:lnTo>
                <a:lnTo>
                  <a:pt x="0" y="70"/>
                </a:lnTo>
                <a:lnTo>
                  <a:pt x="2" y="66"/>
                </a:lnTo>
                <a:lnTo>
                  <a:pt x="4" y="64"/>
                </a:lnTo>
                <a:lnTo>
                  <a:pt x="6" y="62"/>
                </a:lnTo>
                <a:lnTo>
                  <a:pt x="10" y="60"/>
                </a:lnTo>
                <a:close/>
                <a:moveTo>
                  <a:pt x="830" y="2"/>
                </a:moveTo>
                <a:lnTo>
                  <a:pt x="945" y="70"/>
                </a:lnTo>
                <a:lnTo>
                  <a:pt x="830" y="136"/>
                </a:lnTo>
                <a:lnTo>
                  <a:pt x="826" y="138"/>
                </a:lnTo>
                <a:lnTo>
                  <a:pt x="824" y="138"/>
                </a:lnTo>
                <a:lnTo>
                  <a:pt x="820" y="136"/>
                </a:lnTo>
                <a:lnTo>
                  <a:pt x="818" y="133"/>
                </a:lnTo>
                <a:lnTo>
                  <a:pt x="818" y="129"/>
                </a:lnTo>
                <a:lnTo>
                  <a:pt x="818" y="127"/>
                </a:lnTo>
                <a:lnTo>
                  <a:pt x="820" y="123"/>
                </a:lnTo>
                <a:lnTo>
                  <a:pt x="822" y="121"/>
                </a:lnTo>
                <a:lnTo>
                  <a:pt x="925" y="62"/>
                </a:lnTo>
                <a:lnTo>
                  <a:pt x="925" y="76"/>
                </a:lnTo>
                <a:lnTo>
                  <a:pt x="822" y="17"/>
                </a:lnTo>
                <a:lnTo>
                  <a:pt x="820" y="15"/>
                </a:lnTo>
                <a:lnTo>
                  <a:pt x="818" y="11"/>
                </a:lnTo>
                <a:lnTo>
                  <a:pt x="818" y="9"/>
                </a:lnTo>
                <a:lnTo>
                  <a:pt x="818" y="4"/>
                </a:lnTo>
                <a:lnTo>
                  <a:pt x="820" y="2"/>
                </a:lnTo>
                <a:lnTo>
                  <a:pt x="824" y="0"/>
                </a:lnTo>
                <a:lnTo>
                  <a:pt x="826" y="0"/>
                </a:lnTo>
                <a:lnTo>
                  <a:pt x="830" y="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SG"/>
          </a:p>
        </p:txBody>
      </p:sp>
      <p:sp>
        <p:nvSpPr>
          <p:cNvPr id="32" name="Rectangle 66">
            <a:extLst>
              <a:ext uri="{FF2B5EF4-FFF2-40B4-BE49-F238E27FC236}">
                <a16:creationId xmlns:a16="http://schemas.microsoft.com/office/drawing/2014/main" id="{9158E3C2-7F87-492D-BDDF-CE23B5EBD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05" y="1803400"/>
            <a:ext cx="3051175" cy="8382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0443AE2-0213-4653-8BA1-18575F3AF778}"/>
              </a:ext>
            </a:extLst>
          </p:cNvPr>
          <p:cNvSpPr/>
          <p:nvPr/>
        </p:nvSpPr>
        <p:spPr>
          <a:xfrm>
            <a:off x="2562339" y="4496612"/>
            <a:ext cx="1722264" cy="784225"/>
          </a:xfrm>
          <a:prstGeom prst="wedgeRectCallout">
            <a:avLst>
              <a:gd name="adj1" fmla="val -21121"/>
              <a:gd name="adj2" fmla="val -122709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Brackets are optional</a:t>
            </a:r>
          </a:p>
        </p:txBody>
      </p:sp>
      <p:sp>
        <p:nvSpPr>
          <p:cNvPr id="34" name="Explosion: 8 Points 33">
            <a:extLst>
              <a:ext uri="{FF2B5EF4-FFF2-40B4-BE49-F238E27FC236}">
                <a16:creationId xmlns:a16="http://schemas.microsoft.com/office/drawing/2014/main" id="{F02D4921-F162-4205-A69D-C69C00544A64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48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5" grpId="0"/>
      <p:bldP spid="27" grpId="0"/>
      <p:bldP spid="29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1076"/>
            <a:ext cx="10515600" cy="4351338"/>
          </a:xfrm>
        </p:spPr>
        <p:txBody>
          <a:bodyPr/>
          <a:lstStyle/>
          <a:p>
            <a:r>
              <a:rPr lang="en-US" altLang="en-US" dirty="0"/>
              <a:t>To solve a=++b + c++.  Let’s work through it, given :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EEE2A16-5255-4AB8-AA5F-F0BA61A1ACFF}"/>
              </a:ext>
            </a:extLst>
          </p:cNvPr>
          <p:cNvSpPr txBox="1">
            <a:spLocks noChangeArrowheads="1"/>
          </p:cNvSpPr>
          <p:nvPr/>
        </p:nvSpPr>
        <p:spPr>
          <a:xfrm>
            <a:off x="1429254" y="2384681"/>
            <a:ext cx="6799082" cy="1444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</a:rPr>
              <a:t>a = 1; b = 2; c = 3;</a:t>
            </a:r>
          </a:p>
          <a:p>
            <a:pPr>
              <a:buFontTx/>
              <a:buNone/>
            </a:pPr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</a:rPr>
              <a:t>a =   ++b                +         c++;</a:t>
            </a:r>
          </a:p>
          <a:p>
            <a:pPr>
              <a:buFontTx/>
              <a:buNone/>
            </a:pPr>
            <a:endParaRPr lang="en-US" altLang="en-US" sz="2800" dirty="0">
              <a:solidFill>
                <a:srgbClr val="0070C0"/>
              </a:solidFill>
            </a:endParaRPr>
          </a:p>
          <a:p>
            <a:pPr>
              <a:buFontTx/>
              <a:buNone/>
            </a:pPr>
            <a:endParaRPr lang="en-US" altLang="en-US" sz="2800" dirty="0">
              <a:solidFill>
                <a:srgbClr val="0070C0"/>
              </a:solidFill>
            </a:endParaRPr>
          </a:p>
          <a:p>
            <a:pPr>
              <a:buFontTx/>
              <a:buNone/>
            </a:pPr>
            <a:endParaRPr lang="en-US" altLang="en-US" sz="2800" dirty="0">
              <a:solidFill>
                <a:srgbClr val="0070C0"/>
              </a:solidFill>
            </a:endParaRPr>
          </a:p>
          <a:p>
            <a:pPr>
              <a:buFontTx/>
              <a:buNone/>
            </a:pPr>
            <a:endParaRPr lang="en-US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37942CC2-16CD-4C51-928C-3B4DDE8D6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3491" y="35020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01D0DBA6-B40E-4040-BB13-F3B5E43C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347" y="4013652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b is incremented first (b = 3)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CE12C8C-50BD-4810-B229-D5E894609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347" y="4849813"/>
            <a:ext cx="30622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Then </a:t>
            </a: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</a:rPr>
              <a:t>new </a:t>
            </a:r>
            <a:r>
              <a:rPr lang="en-US" altLang="en-US" sz="1800" dirty="0">
                <a:latin typeface="Tahoma" panose="020B0604030504040204" pitchFamily="34" charset="0"/>
              </a:rPr>
              <a:t>value of b is used</a:t>
            </a: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C58D038C-2973-4E0A-B8D6-6369692C9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1747" y="44037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C144C829-F802-4F26-9C3D-F5922D0B87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1747" y="52546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BD332952-630B-448C-9AD0-BF56D54C0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880" y="4000011"/>
            <a:ext cx="24526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</a:rPr>
              <a:t>Original</a:t>
            </a:r>
            <a:r>
              <a:rPr lang="en-US" altLang="en-US" sz="1800" dirty="0">
                <a:latin typeface="Tahoma" panose="020B0604030504040204" pitchFamily="34" charset="0"/>
              </a:rPr>
              <a:t> value of c is used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D879935F-81A8-45F4-9E01-09D61A53618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782" y="4738199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7" name="Text Box 10">
            <a:extLst>
              <a:ext uri="{FF2B5EF4-FFF2-40B4-BE49-F238E27FC236}">
                <a16:creationId xmlns:a16="http://schemas.microsoft.com/office/drawing/2014/main" id="{B8C29C00-61B7-4D2D-82EF-6E5FAD8F9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725" y="5711825"/>
            <a:ext cx="36068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Then c </a:t>
            </a:r>
            <a:r>
              <a:rPr lang="en-US" altLang="en-US" sz="1800">
                <a:latin typeface="Tahoma" panose="020B0604030504040204" pitchFamily="34" charset="0"/>
              </a:rPr>
              <a:t>is incremented</a:t>
            </a:r>
            <a:r>
              <a:rPr lang="en-US" altLang="en-US" sz="1800" dirty="0">
                <a:latin typeface="Tahoma" panose="020B0604030504040204" pitchFamily="34" charset="0"/>
              </a:rPr>
              <a:t>. (c = 4)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96621E-556E-4931-AF07-6943F3764796}"/>
              </a:ext>
            </a:extLst>
          </p:cNvPr>
          <p:cNvGrpSpPr>
            <a:grpSpLocks/>
          </p:cNvGrpSpPr>
          <p:nvPr/>
        </p:nvGrpSpPr>
        <p:grpSpPr bwMode="auto">
          <a:xfrm>
            <a:off x="6397530" y="3502025"/>
            <a:ext cx="1022390" cy="2133600"/>
            <a:chOff x="3504" y="1392"/>
            <a:chExt cx="960" cy="1344"/>
          </a:xfrm>
        </p:grpSpPr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4E3B3242-7CC0-4D45-AA6F-10AAA8F75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1392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SG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77B24E0D-D6D9-4848-AECC-79DF2D40A2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4" y="1392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EEEE2A16-5255-4AB8-AA5F-F0BA61A1ACFF}"/>
              </a:ext>
            </a:extLst>
          </p:cNvPr>
          <p:cNvSpPr txBox="1">
            <a:spLocks noChangeArrowheads="1"/>
          </p:cNvSpPr>
          <p:nvPr/>
        </p:nvSpPr>
        <p:spPr>
          <a:xfrm>
            <a:off x="1373100" y="5813426"/>
            <a:ext cx="1710448" cy="53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solidFill>
                  <a:srgbClr val="002060"/>
                </a:solidFill>
              </a:rPr>
              <a:t>a =     3                  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EEE2A16-5255-4AB8-AA5F-F0BA61A1ACFF}"/>
              </a:ext>
            </a:extLst>
          </p:cNvPr>
          <p:cNvSpPr txBox="1">
            <a:spLocks noChangeArrowheads="1"/>
          </p:cNvSpPr>
          <p:nvPr/>
        </p:nvSpPr>
        <p:spPr>
          <a:xfrm>
            <a:off x="4417294" y="5806586"/>
            <a:ext cx="2318995" cy="58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None/>
            </a:pPr>
            <a:r>
              <a:rPr lang="en-US" altLang="en-US" sz="2800">
                <a:solidFill>
                  <a:srgbClr val="002060"/>
                </a:solidFill>
              </a:rPr>
              <a:t> +        </a:t>
            </a:r>
            <a:r>
              <a:rPr lang="en-US" altLang="en-US" sz="2800" dirty="0">
                <a:solidFill>
                  <a:srgbClr val="002060"/>
                </a:solidFill>
              </a:rPr>
              <a:t>3;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EEEE2A16-5255-4AB8-AA5F-F0BA61A1ACFF}"/>
              </a:ext>
            </a:extLst>
          </p:cNvPr>
          <p:cNvSpPr txBox="1">
            <a:spLocks noChangeArrowheads="1"/>
          </p:cNvSpPr>
          <p:nvPr/>
        </p:nvSpPr>
        <p:spPr>
          <a:xfrm>
            <a:off x="7960627" y="3849714"/>
            <a:ext cx="3925284" cy="13694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Tx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console.log(a);   //6 is printed</a:t>
            </a:r>
          </a:p>
          <a:p>
            <a:pPr>
              <a:buFont typeface="Wingdings 3" charset="2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console.log(b);   //3 is printed</a:t>
            </a:r>
          </a:p>
          <a:p>
            <a:pPr>
              <a:buFont typeface="Wingdings 3" charset="2"/>
              <a:buNone/>
            </a:pPr>
            <a:r>
              <a:rPr lang="en-US" altLang="en-US" b="1" dirty="0">
                <a:solidFill>
                  <a:srgbClr val="002060"/>
                </a:solidFill>
              </a:rPr>
              <a:t>console.log(c);   //4 is printed</a:t>
            </a: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6016D-D920-4AD8-85BD-DF7F9D0DC9A5}"/>
              </a:ext>
            </a:extLst>
          </p:cNvPr>
          <p:cNvSpPr txBox="1"/>
          <p:nvPr/>
        </p:nvSpPr>
        <p:spPr>
          <a:xfrm>
            <a:off x="889543" y="3455666"/>
            <a:ext cx="3933875" cy="33136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AFEB827-C0F7-468B-AFB4-103E1DCE66C4}"/>
              </a:ext>
            </a:extLst>
          </p:cNvPr>
          <p:cNvSpPr/>
          <p:nvPr/>
        </p:nvSpPr>
        <p:spPr>
          <a:xfrm>
            <a:off x="1905000" y="2946639"/>
            <a:ext cx="1178547" cy="5320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00D010-5119-44CC-A53A-9A2741A04045}"/>
              </a:ext>
            </a:extLst>
          </p:cNvPr>
          <p:cNvSpPr/>
          <p:nvPr/>
        </p:nvSpPr>
        <p:spPr>
          <a:xfrm>
            <a:off x="4648200" y="2923640"/>
            <a:ext cx="1178547" cy="5320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Line 4">
            <a:extLst>
              <a:ext uri="{FF2B5EF4-FFF2-40B4-BE49-F238E27FC236}">
                <a16:creationId xmlns:a16="http://schemas.microsoft.com/office/drawing/2014/main" id="{A9FAA466-9FAF-4B5B-AEB5-BC851EE4224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06910" y="3532188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29" name="Explosion: 8 Points 28">
            <a:extLst>
              <a:ext uri="{FF2B5EF4-FFF2-40B4-BE49-F238E27FC236}">
                <a16:creationId xmlns:a16="http://schemas.microsoft.com/office/drawing/2014/main" id="{A46072ED-EE10-4103-85CA-6BAAF811F0EC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82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 animBg="1"/>
      <p:bldP spid="15" grpId="0"/>
      <p:bldP spid="13" grpId="0" animBg="1"/>
      <p:bldP spid="17" grpId="0"/>
      <p:bldP spid="21" grpId="0"/>
      <p:bldP spid="22" grpId="0"/>
      <p:bldP spid="23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Increment and Decrement Operators </a:t>
            </a:r>
            <a:endParaRPr lang="en-S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9249228" cy="4195481"/>
          </a:xfrm>
        </p:spPr>
        <p:txBody>
          <a:bodyPr/>
          <a:lstStyle/>
          <a:p>
            <a:r>
              <a:rPr lang="en-US" dirty="0"/>
              <a:t>Using increment and decrement operators makes expressions short, but it also makes them </a:t>
            </a:r>
            <a:r>
              <a:rPr lang="en-US" dirty="0">
                <a:solidFill>
                  <a:srgbClr val="7030A0"/>
                </a:solidFill>
              </a:rPr>
              <a:t>complex and difficult to read. </a:t>
            </a:r>
          </a:p>
          <a:p>
            <a:endParaRPr lang="en-US" dirty="0"/>
          </a:p>
          <a:p>
            <a:r>
              <a:rPr lang="en-US" dirty="0"/>
              <a:t>Avoid using these operators in expressions that modify multiple variables, or the same variable for multiple times such as this: </a:t>
            </a:r>
            <a:r>
              <a:rPr lang="en-US" dirty="0">
                <a:solidFill>
                  <a:srgbClr val="7030A0"/>
                </a:solidFill>
              </a:rPr>
              <a:t>k = ++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 +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endParaRPr lang="en-US" dirty="0">
              <a:solidFill>
                <a:srgbClr val="7030A0"/>
              </a:solidFill>
            </a:endParaRPr>
          </a:p>
          <a:p>
            <a:endParaRPr lang="en-SG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80246951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Comparison Operators</a:t>
            </a:r>
            <a:br>
              <a:rPr 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S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Group 66">
            <a:extLst>
              <a:ext uri="{FF2B5EF4-FFF2-40B4-BE49-F238E27FC236}">
                <a16:creationId xmlns:a16="http://schemas.microsoft.com/office/drawing/2014/main" id="{7AF3CD96-1DDE-4892-A86A-173F7688D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274990"/>
              </p:ext>
            </p:extLst>
          </p:nvPr>
        </p:nvGraphicFramePr>
        <p:xfrm>
          <a:off x="1790699" y="1524000"/>
          <a:ext cx="8610601" cy="3946642"/>
        </p:xfrm>
        <a:graphic>
          <a:graphicData uri="http://schemas.openxmlformats.org/drawingml/2006/table">
            <a:tbl>
              <a:tblPr/>
              <a:tblGrid>
                <a:gridCol w="159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3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82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Operator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Example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Boolean result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&lt;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Less than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&lt;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&lt;=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Less than or equal to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&lt;=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&gt;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Greater than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&gt;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&gt;=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Greater than or equal to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&gt;=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==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Equal to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==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061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!=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Not equal to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1 !=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5F2A2044-AE30-4452-BFEB-423101D435EC}"/>
              </a:ext>
            </a:extLst>
          </p:cNvPr>
          <p:cNvSpPr/>
          <p:nvPr/>
        </p:nvSpPr>
        <p:spPr>
          <a:xfrm>
            <a:off x="7772400" y="297756"/>
            <a:ext cx="3874374" cy="138120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DEMO TIME (2 demos) </a:t>
            </a:r>
          </a:p>
        </p:txBody>
      </p:sp>
    </p:spTree>
    <p:extLst>
      <p:ext uri="{BB962C8B-B14F-4D97-AF65-F5344CB8AC3E}">
        <p14:creationId xmlns:p14="http://schemas.microsoft.com/office/powerpoint/2010/main" val="3245188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Operators</a:t>
            </a:r>
            <a:br>
              <a:rPr 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S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12919A5-10C2-4A87-8979-337A5C2B1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556371"/>
            <a:ext cx="5638800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771650" algn="l"/>
                <a:tab pos="36576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771650" algn="l"/>
                <a:tab pos="36576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771650" algn="l"/>
                <a:tab pos="36576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71650" algn="l"/>
                <a:tab pos="36576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Operator 	Name</a:t>
            </a:r>
            <a:endParaRPr lang="en-US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!		not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&amp;&amp;		and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||		</a:t>
            </a:r>
            <a:r>
              <a:rPr lang="en-US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or</a:t>
            </a:r>
            <a:r>
              <a:rPr lang="en-US" altLang="en-US" sz="3000" dirty="0">
                <a:latin typeface="Times New Roman" panose="02020603050405020304" pitchFamily="18" charset="0"/>
              </a:rPr>
              <a:t>	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3000" dirty="0">
                <a:latin typeface="Times New Roman" panose="02020603050405020304" pitchFamily="18" charset="0"/>
              </a:rPr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08968676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Boolean</a:t>
            </a:r>
            <a:r>
              <a:rPr lang="en-US" sz="4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Operators</a:t>
            </a:r>
            <a:br>
              <a:rPr lang="en-US" sz="4400" kern="0" dirty="0">
                <a:solidFill>
                  <a:schemeClr val="bg1"/>
                </a:solidFill>
              </a:rPr>
            </a:b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185324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Truth table definitions of the </a:t>
            </a:r>
            <a:r>
              <a:rPr lang="en-US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boolean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 operators: </a:t>
            </a:r>
            <a:b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</a:b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AND (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&amp;&amp;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),OR (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||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), and NOT (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</a:rPr>
              <a:t>!</a:t>
            </a:r>
            <a:r>
              <a:rPr lang="en-US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</a:rPr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CA8275-26C3-4526-A4BE-BC11D357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25" y="2819400"/>
            <a:ext cx="5541960" cy="2133357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9DC5A1D-8FCE-40E8-B931-D8A01A33F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707" y="4316716"/>
            <a:ext cx="2360613" cy="95408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  <a:miter lim="800000"/>
            <a:headEnd/>
            <a:tailEnd/>
          </a:ln>
        </p:spPr>
        <p:txBody>
          <a:bodyPr lIns="92075" tIns="46037" rIns="92075" bIns="460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Boolean data have only two possible values, true and false</a:t>
            </a:r>
            <a:r>
              <a:rPr lang="en-US" altLang="en-US" sz="1800" b="1" dirty="0">
                <a:solidFill>
                  <a:schemeClr val="bg1"/>
                </a:solidFill>
                <a:latin typeface="Times" panose="02020603050405020304" pitchFamily="18" charset="0"/>
              </a:rPr>
              <a:t>.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F9B01F9-76F1-4D20-8528-25EBD65FA6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94348" y="3365013"/>
            <a:ext cx="853678" cy="951703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20033941-3C3B-468E-960F-91D891DC3A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1648" y="3895238"/>
            <a:ext cx="853678" cy="421478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94619565-7A59-48FD-8066-477C2599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5130" y="5329539"/>
            <a:ext cx="2593975" cy="6469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rgbClr val="0000CC"/>
            </a:solidFill>
            <a:miter lim="800000"/>
            <a:headEnd/>
            <a:tailEnd/>
          </a:ln>
        </p:spPr>
        <p:txBody>
          <a:bodyPr lIns="92075" tIns="46037" rIns="92075" bIns="460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a &amp;&amp; b is true only if both a and b are true</a:t>
            </a:r>
            <a:r>
              <a:rPr lang="en-US" altLang="en-US" sz="1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.</a:t>
            </a:r>
            <a:endParaRPr lang="en-US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CE76F3D7-E5D1-4D8A-A73A-7E11A879AA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1274" y="4778614"/>
            <a:ext cx="170658" cy="646972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530E4C9-476D-4886-8D81-6FA17F27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019" y="5320325"/>
            <a:ext cx="2262187" cy="64697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 lIns="92075" tIns="46037" rIns="92075" bIns="460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Times" panose="02020603050405020304" pitchFamily="18" charset="0"/>
              </a:rPr>
              <a:t>a || b is true if either a or b is true.</a:t>
            </a:r>
            <a:endParaRPr lang="en-US" altLang="en-US" sz="2400" b="1" dirty="0">
              <a:solidFill>
                <a:schemeClr val="accent5">
                  <a:lumMod val="75000"/>
                </a:schemeClr>
              </a:solidFill>
              <a:latin typeface="Times" panose="02020603050405020304" pitchFamily="18" charset="0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5B6EA7F3-7A42-48C1-99F8-6F9A0E1D3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406" y="5656867"/>
            <a:ext cx="1720850" cy="64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miter lim="800000"/>
            <a:headEnd/>
            <a:tailEnd/>
          </a:ln>
        </p:spPr>
        <p:txBody>
          <a:bodyPr lIns="92075" tIns="46037" rIns="92075" bIns="46037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!a is true when a is false.</a:t>
            </a:r>
            <a:endParaRPr lang="en-US" altLang="en-US" sz="24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800028A7-B172-4F9E-9BB0-22FE36A131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01320" y="3563450"/>
            <a:ext cx="216295" cy="2093416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99D039D2-D847-43A5-8C02-56D0C3553F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29601" y="3494938"/>
            <a:ext cx="546501" cy="1825386"/>
          </a:xfrm>
          <a:prstGeom prst="line">
            <a:avLst/>
          </a:prstGeom>
          <a:noFill/>
          <a:ln w="19050">
            <a:solidFill>
              <a:srgbClr val="C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440ED4-1BC5-440A-B754-1803E99CBEFF}"/>
              </a:ext>
            </a:extLst>
          </p:cNvPr>
          <p:cNvSpPr/>
          <p:nvPr/>
        </p:nvSpPr>
        <p:spPr>
          <a:xfrm>
            <a:off x="4973954" y="2589212"/>
            <a:ext cx="5137573" cy="36368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EAF703-0301-42A3-93A4-0477E2789032}"/>
              </a:ext>
            </a:extLst>
          </p:cNvPr>
          <p:cNvSpPr/>
          <p:nvPr/>
        </p:nvSpPr>
        <p:spPr>
          <a:xfrm>
            <a:off x="1219200" y="2539446"/>
            <a:ext cx="3801227" cy="401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88148E73-DC32-4B2F-B7CA-3F5B195D692C}"/>
              </a:ext>
            </a:extLst>
          </p:cNvPr>
          <p:cNvSpPr/>
          <p:nvPr/>
        </p:nvSpPr>
        <p:spPr>
          <a:xfrm>
            <a:off x="8317626" y="297756"/>
            <a:ext cx="3329148" cy="138120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DEMO TIME </a:t>
            </a:r>
          </a:p>
        </p:txBody>
      </p:sp>
    </p:spTree>
    <p:extLst>
      <p:ext uri="{BB962C8B-B14F-4D97-AF65-F5344CB8AC3E}">
        <p14:creationId xmlns:p14="http://schemas.microsoft.com/office/powerpoint/2010/main" val="1997004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Example</a:t>
            </a:r>
            <a:endParaRPr lang="en-SG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57400" y="1524000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Let’s work out the following text &amp; translate to JS: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How to check if 8 can be divided by 2?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Solution: ??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Next how to check if 8 can also be divided by 3?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Solution: ??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Next, can 8 be divided by BOTH 2 &amp; 3? 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Next, can 8 be divided by EITHER 2 OR 3?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en-US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 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 </a:t>
            </a:r>
          </a:p>
          <a:p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4886251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39" y="1099511"/>
            <a:ext cx="10210800" cy="566699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5800" y="457200"/>
            <a:ext cx="9404723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Recap last session……………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9614901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 Solutions?</a:t>
            </a:r>
            <a:endParaRPr lang="en-SG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1600200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var num = 8;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console.log("Is " + num + " divisible by 2 and 3? " +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  ((num % 2 == 0) 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&amp;&amp;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 (num % 3 == 0)));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  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console.log("Is " + num + " divisible by 2 or 3? " +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  ((num % 2 == 0)</a:t>
            </a:r>
            <a:r>
              <a:rPr lang="en-US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 || 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anose="020B0604020202020204" pitchFamily="34" charset="0"/>
              </a:rPr>
              <a:t>(num % 3 == 0)));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CC7581B-62BD-415A-9558-7D1C581DDCC8}"/>
              </a:ext>
            </a:extLst>
          </p:cNvPr>
          <p:cNvSpPr/>
          <p:nvPr/>
        </p:nvSpPr>
        <p:spPr>
          <a:xfrm>
            <a:off x="8229600" y="1690062"/>
            <a:ext cx="2743200" cy="1295400"/>
          </a:xfrm>
          <a:prstGeom prst="wedgeRectCallout">
            <a:avLst>
              <a:gd name="adj1" fmla="val -149785"/>
              <a:gd name="adj2" fmla="val 30929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num%2 &amp;&amp; num%3 gives true &amp;&amp; false gives false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7E087A2-0F9F-420A-9081-0FE96E70B450}"/>
              </a:ext>
            </a:extLst>
          </p:cNvPr>
          <p:cNvSpPr/>
          <p:nvPr/>
        </p:nvSpPr>
        <p:spPr>
          <a:xfrm>
            <a:off x="8229600" y="3235710"/>
            <a:ext cx="2743200" cy="1295400"/>
          </a:xfrm>
          <a:prstGeom prst="wedgeRectCallout">
            <a:avLst>
              <a:gd name="adj1" fmla="val -150934"/>
              <a:gd name="adj2" fmla="val 16325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num%2 || num%3 gives true || false gives true</a:t>
            </a:r>
          </a:p>
        </p:txBody>
      </p:sp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140FB1EC-CCD7-4F79-B5F3-7F3B51CC9E59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431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48552" y="1217731"/>
            <a:ext cx="7133966" cy="5260248"/>
          </a:xfrm>
          <a:prstGeom prst="rect">
            <a:avLst/>
          </a:prstGeom>
          <a:solidFill>
            <a:srgbClr val="DDF2F3"/>
          </a:solidFill>
          <a:ln w="63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3797"/>
            <a:ext cx="10515600" cy="1325563"/>
          </a:xfrm>
        </p:spPr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</a:rPr>
              <a:t>Operator Precedence</a:t>
            </a:r>
            <a:endParaRPr lang="en-SG" sz="4400" dirty="0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87C38D5-B7D0-4978-9D06-73160777F4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894792" y="1360517"/>
            <a:ext cx="7239000" cy="5190130"/>
          </a:xfrm>
          <a:noFill/>
        </p:spPr>
        <p:txBody>
          <a:bodyPr vert="horz" lIns="92075" tIns="46038" rIns="92075" bIns="46038" rtlCol="0">
            <a:noAutofit/>
          </a:bodyPr>
          <a:lstStyle/>
          <a:p>
            <a:pPr marL="0" indent="0" algn="just">
              <a:buNone/>
            </a:pPr>
            <a:r>
              <a:rPr lang="en-US" altLang="en-US" sz="22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var++, var--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++var, --var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 (Not)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 (Exponentiation)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*, /, % (Multiplication, Division and Modulus)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+, - (Binary addition and subtraction)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&lt;, &lt;=, &gt;, &gt;= (Comparison)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==, !=; (Equality)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&amp;&amp; (Conditional AND)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|| (Conditional OR) </a:t>
            </a:r>
          </a:p>
          <a:p>
            <a:pPr marL="0" indent="0" algn="just">
              <a:buNone/>
            </a:pPr>
            <a:r>
              <a:rPr lang="en-US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=, +=, -=, *=, /=, %= (Assignment operator)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7C76E52F-C3D3-41F3-8929-42B1A52F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108641"/>
            <a:ext cx="76200" cy="3886200"/>
          </a:xfrm>
          <a:prstGeom prst="downArrow">
            <a:avLst>
              <a:gd name="adj1" fmla="val 41892"/>
              <a:gd name="adj2" fmla="val 156250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083EDA46-C34F-4033-AF59-CB0479FE9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694" y="1406966"/>
            <a:ext cx="116517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/>
              <a:t>Highest order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CF9B65B-0C8E-43F3-96B0-CF079C222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694" y="5994841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b="1" dirty="0" err="1"/>
              <a:t>Lowestorder</a:t>
            </a:r>
            <a:endParaRPr lang="en-GB" altLang="en-US" sz="2000" b="1" dirty="0"/>
          </a:p>
        </p:txBody>
      </p:sp>
      <p:sp>
        <p:nvSpPr>
          <p:cNvPr id="10" name="6-Point Star 9"/>
          <p:cNvSpPr/>
          <p:nvPr/>
        </p:nvSpPr>
        <p:spPr>
          <a:xfrm>
            <a:off x="8785974" y="4572000"/>
            <a:ext cx="2182383" cy="1986887"/>
          </a:xfrm>
          <a:prstGeom prst="star6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 dirty="0"/>
              <a:t>IMPORTANT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86200" y="6571804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9982341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</a:rPr>
              <a:t>Operator Precedence and Evaluation Order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The expression in the parentheses is evaluated first.</a:t>
            </a:r>
          </a:p>
          <a:p>
            <a:pPr algn="just"/>
            <a:endParaRPr lang="en-US" altLang="en-US" dirty="0"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When evaluating an expression without parentheses, the operators are applied according to the precedence rule.</a:t>
            </a:r>
          </a:p>
          <a:p>
            <a:pPr algn="just"/>
            <a:endParaRPr lang="en-US" altLang="en-US" dirty="0"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When 2 operators have the same precedence, the operands are then evaluated from left to right (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of the expression</a:t>
            </a:r>
            <a:r>
              <a:rPr lang="en-US" altLang="en-US" dirty="0">
                <a:cs typeface="Times New Roman" panose="02020603050405020304" pitchFamily="18" charset="0"/>
              </a:rPr>
              <a:t>). </a:t>
            </a:r>
          </a:p>
          <a:p>
            <a:pPr lvl="1" algn="just"/>
            <a:r>
              <a:rPr lang="en-US" alt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a – b + c – d is equivalent to  ((a – b) + c) – d </a:t>
            </a:r>
          </a:p>
          <a:p>
            <a:pPr lvl="1" algn="just"/>
            <a:r>
              <a:rPr lang="en-US" alt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3%2*4 is equivalent to  (3%2) * 4 , it is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NOT  </a:t>
            </a:r>
            <a:r>
              <a:rPr lang="en-US" altLang="en-US" dirty="0">
                <a:solidFill>
                  <a:srgbClr val="7030A0"/>
                </a:solidFill>
                <a:cs typeface="Times New Roman" panose="02020603050405020304" pitchFamily="18" charset="0"/>
              </a:rPr>
              <a:t>equivalent to </a:t>
            </a:r>
            <a:r>
              <a:rPr lang="en-US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3%(</a:t>
            </a:r>
            <a:r>
              <a:rPr lang="en-US" altLang="en-US">
                <a:solidFill>
                  <a:srgbClr val="C00000"/>
                </a:solidFill>
                <a:cs typeface="Times New Roman" panose="02020603050405020304" pitchFamily="18" charset="0"/>
              </a:rPr>
              <a:t>2*4)</a:t>
            </a:r>
          </a:p>
          <a:p>
            <a:pPr lvl="1" algn="just"/>
            <a:r>
              <a:rPr lang="en-US" altLang="en-US">
                <a:solidFill>
                  <a:srgbClr val="7030A0"/>
                </a:solidFill>
                <a:cs typeface="Times New Roman" panose="02020603050405020304" pitchFamily="18" charset="0"/>
              </a:rPr>
              <a:t>2**3**2 is equivalent to 512, </a:t>
            </a:r>
            <a:r>
              <a:rPr lang="en-US" altLang="en-US">
                <a:solidFill>
                  <a:srgbClr val="FF0000"/>
                </a:solidFill>
                <a:cs typeface="Times New Roman" panose="02020603050405020304" pitchFamily="18" charset="0"/>
              </a:rPr>
              <a:t>NOT 64</a:t>
            </a:r>
            <a:endParaRPr lang="en-US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40090070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solidFill>
                  <a:schemeClr val="tx1"/>
                </a:solidFill>
              </a:rPr>
              <a:t>Operator Precedence and Evaluation Order 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538" y="1604963"/>
            <a:ext cx="10515600" cy="4351338"/>
          </a:xfrm>
        </p:spPr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The expression 3 + 4 * 4 &gt; 5 * (4 + 3) - 1 is evaluated as follows: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F5139F49-D106-4B0E-B09F-4698C5141D1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528761" y="2533651"/>
            <a:ext cx="83820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005B92F8-2D8D-465B-BCA4-9B4B86EFE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2" y="2533650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B53544E-2B9F-47FF-8A01-55E0BCE07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667000"/>
            <a:ext cx="4778375" cy="39243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8" name="Group 95">
            <a:extLst>
              <a:ext uri="{FF2B5EF4-FFF2-40B4-BE49-F238E27FC236}">
                <a16:creationId xmlns:a16="http://schemas.microsoft.com/office/drawing/2014/main" id="{60463B1D-CEE6-4407-8091-1CA5C1CDE89D}"/>
              </a:ext>
            </a:extLst>
          </p:cNvPr>
          <p:cNvGrpSpPr>
            <a:grpSpLocks/>
          </p:cNvGrpSpPr>
          <p:nvPr/>
        </p:nvGrpSpPr>
        <p:grpSpPr bwMode="auto">
          <a:xfrm>
            <a:off x="1863725" y="2782888"/>
            <a:ext cx="4138613" cy="292100"/>
            <a:chOff x="451" y="1501"/>
            <a:chExt cx="2607" cy="184"/>
          </a:xfrm>
        </p:grpSpPr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69314DA5-36EB-47FC-A89B-A4547DAFB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1501"/>
              <a:ext cx="2141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3 + 4 * 4 &gt; 5 * (4 + 3)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7A8E7A0A-9800-4FD1-BBFA-03447788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1501"/>
              <a:ext cx="14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-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37CE7D0C-8268-44EB-BEEF-CD290A8D5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" y="1501"/>
              <a:ext cx="276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 1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2" name="Rectangle 14">
            <a:extLst>
              <a:ext uri="{FF2B5EF4-FFF2-40B4-BE49-F238E27FC236}">
                <a16:creationId xmlns:a16="http://schemas.microsoft.com/office/drawing/2014/main" id="{DFFE75E6-1BBA-4FC5-BA39-4C376873F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686" y="2782888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379A1618-AD84-40A8-9B4B-0E29A07A8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3063875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 dirty="0"/>
          </a:p>
        </p:txBody>
      </p:sp>
      <p:grpSp>
        <p:nvGrpSpPr>
          <p:cNvPr id="14" name="Group 96">
            <a:extLst>
              <a:ext uri="{FF2B5EF4-FFF2-40B4-BE49-F238E27FC236}">
                <a16:creationId xmlns:a16="http://schemas.microsoft.com/office/drawing/2014/main" id="{547BF584-ECE6-4000-9B71-89AF04A92D1F}"/>
              </a:ext>
            </a:extLst>
          </p:cNvPr>
          <p:cNvGrpSpPr>
            <a:grpSpLocks/>
          </p:cNvGrpSpPr>
          <p:nvPr/>
        </p:nvGrpSpPr>
        <p:grpSpPr bwMode="auto">
          <a:xfrm>
            <a:off x="1863724" y="3343275"/>
            <a:ext cx="3105150" cy="292100"/>
            <a:chOff x="451" y="1854"/>
            <a:chExt cx="1956" cy="184"/>
          </a:xfrm>
        </p:grpSpPr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CB5A335B-BD63-4F2F-8437-6F9A277FB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1854"/>
              <a:ext cx="165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3 + 4 </a:t>
              </a:r>
              <a:r>
                <a:rPr lang="en-GB" altLang="en-US" sz="19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*</a:t>
              </a: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 4 &gt; 5 * 7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27DBA17-5782-4AFD-9B7B-6C9AB660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1854"/>
              <a:ext cx="25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–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60FE62E5-310F-4A53-A09B-57DAC9F2E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" y="1854"/>
              <a:ext cx="18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 1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8" name="Rectangle 19">
            <a:extLst>
              <a:ext uri="{FF2B5EF4-FFF2-40B4-BE49-F238E27FC236}">
                <a16:creationId xmlns:a16="http://schemas.microsoft.com/office/drawing/2014/main" id="{FBB1AD6C-548F-4FF8-B7B0-B722CA138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49" y="3343275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7E63713B-F070-4B38-9B60-6A88F7507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3624263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C1F9C151-2DAF-4960-BBAD-6E4699160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275" y="3903663"/>
            <a:ext cx="29174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GB" altLang="en-US" sz="1900" dirty="0">
                <a:solidFill>
                  <a:srgbClr val="002060"/>
                </a:solidFill>
                <a:latin typeface="Courier New" panose="02070309020205020404" pitchFamily="49" charset="0"/>
              </a:rPr>
              <a:t>1</a:t>
            </a:r>
            <a:endParaRPr lang="en-GB" altLang="en-US" sz="2400" dirty="0">
              <a:solidFill>
                <a:srgbClr val="002060"/>
              </a:solidFill>
            </a:endParaRPr>
          </a:p>
        </p:txBody>
      </p:sp>
      <p:grpSp>
        <p:nvGrpSpPr>
          <p:cNvPr id="21" name="Group 97">
            <a:extLst>
              <a:ext uri="{FF2B5EF4-FFF2-40B4-BE49-F238E27FC236}">
                <a16:creationId xmlns:a16="http://schemas.microsoft.com/office/drawing/2014/main" id="{423F0407-D5BA-4F0A-9135-6D3CBEF84ADA}"/>
              </a:ext>
            </a:extLst>
          </p:cNvPr>
          <p:cNvGrpSpPr>
            <a:grpSpLocks/>
          </p:cNvGrpSpPr>
          <p:nvPr/>
        </p:nvGrpSpPr>
        <p:grpSpPr bwMode="auto">
          <a:xfrm>
            <a:off x="1863724" y="3903663"/>
            <a:ext cx="2809874" cy="292100"/>
            <a:chOff x="451" y="2207"/>
            <a:chExt cx="1770" cy="18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D6FC3A2-0C34-4DEF-8A0F-216FB211E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2207"/>
              <a:ext cx="137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3 + 16 &gt; 5 </a:t>
              </a:r>
              <a:r>
                <a:rPr lang="en-GB" altLang="en-US" sz="19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*</a:t>
              </a: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 7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69C27D-C1D6-4FC1-9A0C-D3853AA86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2207"/>
              <a:ext cx="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–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E3374ECE-DC6D-4E05-8064-5A9876100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9" y="2207"/>
              <a:ext cx="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endParaRPr lang="en-GB" altLang="en-US" sz="2400"/>
            </a:p>
          </p:txBody>
        </p:sp>
      </p:grpSp>
      <p:sp>
        <p:nvSpPr>
          <p:cNvPr id="25" name="Rectangle 25">
            <a:extLst>
              <a:ext uri="{FF2B5EF4-FFF2-40B4-BE49-F238E27FC236}">
                <a16:creationId xmlns:a16="http://schemas.microsoft.com/office/drawing/2014/main" id="{C568DF4E-4E4C-4978-B4CC-C69C551C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4183063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85AD5697-BBFA-45D6-9F15-C548D97D3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4464050"/>
            <a:ext cx="29174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GB" altLang="en-US" sz="1900" dirty="0">
                <a:solidFill>
                  <a:srgbClr val="002060"/>
                </a:solidFill>
                <a:latin typeface="Courier New" panose="02070309020205020404" pitchFamily="49" charset="0"/>
              </a:rPr>
              <a:t>1</a:t>
            </a:r>
            <a:endParaRPr lang="en-GB" altLang="en-US" sz="2400" dirty="0">
              <a:solidFill>
                <a:srgbClr val="002060"/>
              </a:solidFill>
            </a:endParaRPr>
          </a:p>
        </p:txBody>
      </p:sp>
      <p:grpSp>
        <p:nvGrpSpPr>
          <p:cNvPr id="27" name="Group 98">
            <a:extLst>
              <a:ext uri="{FF2B5EF4-FFF2-40B4-BE49-F238E27FC236}">
                <a16:creationId xmlns:a16="http://schemas.microsoft.com/office/drawing/2014/main" id="{2E218E4A-FF5A-44A8-A0E8-7E54C3B35072}"/>
              </a:ext>
            </a:extLst>
          </p:cNvPr>
          <p:cNvGrpSpPr>
            <a:grpSpLocks/>
          </p:cNvGrpSpPr>
          <p:nvPr/>
        </p:nvGrpSpPr>
        <p:grpSpPr bwMode="auto">
          <a:xfrm>
            <a:off x="1863725" y="4464050"/>
            <a:ext cx="2366963" cy="292100"/>
            <a:chOff x="451" y="2560"/>
            <a:chExt cx="1491" cy="184"/>
          </a:xfrm>
        </p:grpSpPr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AF13630F-2BBB-4838-BFCC-2B894B709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2560"/>
              <a:ext cx="110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3 </a:t>
              </a:r>
              <a:r>
                <a:rPr lang="en-GB" altLang="en-US" sz="19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+</a:t>
              </a: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 16 &gt; 35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A5EF2CEF-9B9E-4F50-94C5-649D61F98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0" y="2560"/>
              <a:ext cx="259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–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A9EE609-7E06-41E2-B340-B5727E834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" y="2560"/>
              <a:ext cx="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endParaRPr lang="en-GB" altLang="en-US" sz="240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B3E3451-CC45-4611-B0EB-2274A3362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4743450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32" name="Rectangle 32">
            <a:extLst>
              <a:ext uri="{FF2B5EF4-FFF2-40B4-BE49-F238E27FC236}">
                <a16:creationId xmlns:a16="http://schemas.microsoft.com/office/drawing/2014/main" id="{DD30F627-2A83-46E9-B6BF-BB38C654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8" y="5024438"/>
            <a:ext cx="36036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–</a:t>
            </a:r>
            <a:endParaRPr lang="en-GB" altLang="en-US" sz="2400" dirty="0"/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9B67A8EF-04C3-4393-8F2F-9CB5EC6F5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499" y="5024438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34" name="Rectangle 35">
            <a:extLst>
              <a:ext uri="{FF2B5EF4-FFF2-40B4-BE49-F238E27FC236}">
                <a16:creationId xmlns:a16="http://schemas.microsoft.com/office/drawing/2014/main" id="{657AD0A0-EE28-43D3-830E-765C5687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5303838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6E9EE3B5-2B9A-40F1-AFC2-63BC29C1C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5581650"/>
            <a:ext cx="102111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002060"/>
                </a:solidFill>
                <a:latin typeface="Courier New" panose="02070309020205020404" pitchFamily="49" charset="0"/>
              </a:rPr>
              <a:t>19 </a:t>
            </a: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&gt; </a:t>
            </a:r>
            <a:r>
              <a:rPr lang="en-GB" altLang="en-US" sz="1900" dirty="0">
                <a:solidFill>
                  <a:srgbClr val="002060"/>
                </a:solidFill>
                <a:latin typeface="Courier New" panose="02070309020205020404" pitchFamily="49" charset="0"/>
              </a:rPr>
              <a:t>34</a:t>
            </a:r>
            <a:endParaRPr lang="en-GB" altLang="en-US" sz="2400" dirty="0">
              <a:solidFill>
                <a:srgbClr val="002060"/>
              </a:solidFill>
            </a:endParaRPr>
          </a:p>
        </p:txBody>
      </p:sp>
      <p:sp>
        <p:nvSpPr>
          <p:cNvPr id="36" name="Rectangle 37">
            <a:extLst>
              <a:ext uri="{FF2B5EF4-FFF2-40B4-BE49-F238E27FC236}">
                <a16:creationId xmlns:a16="http://schemas.microsoft.com/office/drawing/2014/main" id="{3DD6BED0-78A3-4175-A209-0D4AEA159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361" y="5581650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37" name="Rectangle 38">
            <a:extLst>
              <a:ext uri="{FF2B5EF4-FFF2-40B4-BE49-F238E27FC236}">
                <a16:creationId xmlns:a16="http://schemas.microsoft.com/office/drawing/2014/main" id="{19A336EC-A9BE-4EDF-A4C5-8D843A2FD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5864225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/>
          </a:p>
        </p:txBody>
      </p:sp>
      <p:sp>
        <p:nvSpPr>
          <p:cNvPr id="38" name="Rectangle 39">
            <a:extLst>
              <a:ext uri="{FF2B5EF4-FFF2-40B4-BE49-F238E27FC236}">
                <a16:creationId xmlns:a16="http://schemas.microsoft.com/office/drawing/2014/main" id="{4D4895F9-305C-4ECF-AAE5-398DE45F2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6143625"/>
            <a:ext cx="72936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false</a:t>
            </a:r>
            <a:endParaRPr lang="en-GB" altLang="en-US" sz="2400" dirty="0"/>
          </a:p>
        </p:txBody>
      </p:sp>
      <p:sp>
        <p:nvSpPr>
          <p:cNvPr id="39" name="Rectangle 40">
            <a:extLst>
              <a:ext uri="{FF2B5EF4-FFF2-40B4-BE49-F238E27FC236}">
                <a16:creationId xmlns:a16="http://schemas.microsoft.com/office/drawing/2014/main" id="{67E2CA26-00EC-484A-9FBA-244EF6831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3499" y="6143625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endParaRPr lang="en-GB" altLang="en-US" sz="2400" dirty="0"/>
          </a:p>
        </p:txBody>
      </p:sp>
      <p:sp>
        <p:nvSpPr>
          <p:cNvPr id="40" name="Rectangle 41">
            <a:extLst>
              <a:ext uri="{FF2B5EF4-FFF2-40B4-BE49-F238E27FC236}">
                <a16:creationId xmlns:a16="http://schemas.microsoft.com/office/drawing/2014/main" id="{85590F07-0C3A-4C29-B570-D00A5DBB6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4" y="6457950"/>
            <a:ext cx="1458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i="1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sp>
        <p:nvSpPr>
          <p:cNvPr id="41" name="Rectangle 42">
            <a:extLst>
              <a:ext uri="{FF2B5EF4-FFF2-40B4-BE49-F238E27FC236}">
                <a16:creationId xmlns:a16="http://schemas.microsoft.com/office/drawing/2014/main" id="{17FA20FF-1B49-437F-9E73-1DD5C6B8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7" y="3087688"/>
            <a:ext cx="2868613" cy="279400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42" name="Rectangle 43">
            <a:extLst>
              <a:ext uri="{FF2B5EF4-FFF2-40B4-BE49-F238E27FC236}">
                <a16:creationId xmlns:a16="http://schemas.microsoft.com/office/drawing/2014/main" id="{9EACBD98-D0F7-4EB3-A2DC-592D817D8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3100388"/>
            <a:ext cx="263533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 dirty="0">
                <a:solidFill>
                  <a:srgbClr val="FF0000"/>
                </a:solidFill>
                <a:latin typeface="Times New Roman" panose="02020603050405020304" pitchFamily="18" charset="0"/>
              </a:rPr>
              <a:t> (1) inside parentheses first</a:t>
            </a:r>
            <a:endParaRPr lang="en-GB" altLang="en-US" sz="2400" dirty="0"/>
          </a:p>
        </p:txBody>
      </p:sp>
      <p:sp>
        <p:nvSpPr>
          <p:cNvPr id="43" name="Rectangle 44">
            <a:extLst>
              <a:ext uri="{FF2B5EF4-FFF2-40B4-BE49-F238E27FC236}">
                <a16:creationId xmlns:a16="http://schemas.microsoft.com/office/drawing/2014/main" id="{4C46C7D7-3F26-4D9F-B432-1819B5390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4336" y="3100388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44" name="Rectangle 45">
            <a:extLst>
              <a:ext uri="{FF2B5EF4-FFF2-40B4-BE49-F238E27FC236}">
                <a16:creationId xmlns:a16="http://schemas.microsoft.com/office/drawing/2014/main" id="{1E7753CC-939A-4592-8420-94CFE9391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5" y="3381375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D29B1C28-E674-42FD-B592-9CC9AAEB0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6562" y="3719514"/>
            <a:ext cx="1746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grpSp>
        <p:nvGrpSpPr>
          <p:cNvPr id="46" name="Group 49">
            <a:extLst>
              <a:ext uri="{FF2B5EF4-FFF2-40B4-BE49-F238E27FC236}">
                <a16:creationId xmlns:a16="http://schemas.microsoft.com/office/drawing/2014/main" id="{66F2560F-8D9A-4041-8359-F44972D7751A}"/>
              </a:ext>
            </a:extLst>
          </p:cNvPr>
          <p:cNvGrpSpPr>
            <a:grpSpLocks/>
          </p:cNvGrpSpPr>
          <p:nvPr/>
        </p:nvGrpSpPr>
        <p:grpSpPr bwMode="auto">
          <a:xfrm>
            <a:off x="4664075" y="3001964"/>
            <a:ext cx="192087" cy="276225"/>
            <a:chOff x="2215" y="1639"/>
            <a:chExt cx="121" cy="174"/>
          </a:xfrm>
        </p:grpSpPr>
        <p:sp>
          <p:nvSpPr>
            <p:cNvPr id="47" name="Line 47">
              <a:extLst>
                <a:ext uri="{FF2B5EF4-FFF2-40B4-BE49-F238E27FC236}">
                  <a16:creationId xmlns:a16="http://schemas.microsoft.com/office/drawing/2014/main" id="{335AD78B-7E40-4FE2-80EF-D171D8FDB0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5" y="1716"/>
              <a:ext cx="1" cy="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A7164185-4675-4BDD-85E8-19BE31A01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" y="1639"/>
              <a:ext cx="121" cy="122"/>
            </a:xfrm>
            <a:custGeom>
              <a:avLst/>
              <a:gdLst>
                <a:gd name="T0" fmla="*/ 121 w 121"/>
                <a:gd name="T1" fmla="*/ 122 h 122"/>
                <a:gd name="T2" fmla="*/ 62 w 121"/>
                <a:gd name="T3" fmla="*/ 0 h 122"/>
                <a:gd name="T4" fmla="*/ 0 w 121"/>
                <a:gd name="T5" fmla="*/ 122 h 122"/>
                <a:gd name="T6" fmla="*/ 62 w 121"/>
                <a:gd name="T7" fmla="*/ 82 h 122"/>
                <a:gd name="T8" fmla="*/ 121 w 121"/>
                <a:gd name="T9" fmla="*/ 122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122"/>
                <a:gd name="T17" fmla="*/ 121 w 12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122">
                  <a:moveTo>
                    <a:pt x="121" y="122"/>
                  </a:moveTo>
                  <a:lnTo>
                    <a:pt x="62" y="0"/>
                  </a:lnTo>
                  <a:lnTo>
                    <a:pt x="0" y="122"/>
                  </a:lnTo>
                  <a:lnTo>
                    <a:pt x="62" y="82"/>
                  </a:lnTo>
                  <a:lnTo>
                    <a:pt x="121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9" name="Line 50">
            <a:extLst>
              <a:ext uri="{FF2B5EF4-FFF2-40B4-BE49-F238E27FC236}">
                <a16:creationId xmlns:a16="http://schemas.microsoft.com/office/drawing/2014/main" id="{489E0C89-F914-4696-BE33-153CB5877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9325" y="3278189"/>
            <a:ext cx="1779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5056BFB6-761E-4451-B2E8-4B8F4853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099" y="3624263"/>
            <a:ext cx="2584450" cy="315912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51" name="Rectangle 52">
            <a:extLst>
              <a:ext uri="{FF2B5EF4-FFF2-40B4-BE49-F238E27FC236}">
                <a16:creationId xmlns:a16="http://schemas.microsoft.com/office/drawing/2014/main" id="{7B087DB6-3811-4E1F-AE14-AAA7E9A72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3636963"/>
            <a:ext cx="176971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(2) multiplication</a:t>
            </a:r>
            <a:endParaRPr lang="en-GB" altLang="en-US" sz="2400"/>
          </a:p>
        </p:txBody>
      </p:sp>
      <p:sp>
        <p:nvSpPr>
          <p:cNvPr id="52" name="Rectangle 53">
            <a:extLst>
              <a:ext uri="{FF2B5EF4-FFF2-40B4-BE49-F238E27FC236}">
                <a16:creationId xmlns:a16="http://schemas.microsoft.com/office/drawing/2014/main" id="{11D08C5C-F65E-486B-AA15-138C1A4B6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324" y="3636963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53" name="Rectangle 54">
            <a:extLst>
              <a:ext uri="{FF2B5EF4-FFF2-40B4-BE49-F238E27FC236}">
                <a16:creationId xmlns:a16="http://schemas.microsoft.com/office/drawing/2014/main" id="{360F2B3C-E782-496C-A4A8-8084DCEC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3917950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54" name="Rectangle 55">
            <a:extLst>
              <a:ext uri="{FF2B5EF4-FFF2-40B4-BE49-F238E27FC236}">
                <a16:creationId xmlns:a16="http://schemas.microsoft.com/office/drawing/2014/main" id="{6A37103F-DB03-4154-97FD-9B6F4BE61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737" y="4256089"/>
            <a:ext cx="1746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grpSp>
        <p:nvGrpSpPr>
          <p:cNvPr id="55" name="Group 58">
            <a:extLst>
              <a:ext uri="{FF2B5EF4-FFF2-40B4-BE49-F238E27FC236}">
                <a16:creationId xmlns:a16="http://schemas.microsoft.com/office/drawing/2014/main" id="{65BCBAA2-E6F4-4CEC-A579-54AC73734655}"/>
              </a:ext>
            </a:extLst>
          </p:cNvPr>
          <p:cNvGrpSpPr>
            <a:grpSpLocks/>
          </p:cNvGrpSpPr>
          <p:nvPr/>
        </p:nvGrpSpPr>
        <p:grpSpPr bwMode="auto">
          <a:xfrm>
            <a:off x="2727325" y="3506788"/>
            <a:ext cx="193675" cy="273050"/>
            <a:chOff x="995" y="1957"/>
            <a:chExt cx="122" cy="172"/>
          </a:xfrm>
        </p:grpSpPr>
        <p:sp>
          <p:nvSpPr>
            <p:cNvPr id="56" name="Line 56">
              <a:extLst>
                <a:ext uri="{FF2B5EF4-FFF2-40B4-BE49-F238E27FC236}">
                  <a16:creationId xmlns:a16="http://schemas.microsoft.com/office/drawing/2014/main" id="{AC7571C7-1B34-4B11-8316-809E92D9C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5" y="2033"/>
              <a:ext cx="1" cy="96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F26705EE-737E-41AF-AEBA-FBE2BBB00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1957"/>
              <a:ext cx="122" cy="121"/>
            </a:xfrm>
            <a:custGeom>
              <a:avLst/>
              <a:gdLst>
                <a:gd name="T0" fmla="*/ 122 w 122"/>
                <a:gd name="T1" fmla="*/ 121 h 121"/>
                <a:gd name="T2" fmla="*/ 62 w 122"/>
                <a:gd name="T3" fmla="*/ 0 h 121"/>
                <a:gd name="T4" fmla="*/ 0 w 122"/>
                <a:gd name="T5" fmla="*/ 121 h 121"/>
                <a:gd name="T6" fmla="*/ 62 w 122"/>
                <a:gd name="T7" fmla="*/ 82 h 121"/>
                <a:gd name="T8" fmla="*/ 122 w 122"/>
                <a:gd name="T9" fmla="*/ 121 h 1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121"/>
                <a:gd name="T17" fmla="*/ 122 w 122"/>
                <a:gd name="T18" fmla="*/ 121 h 1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121">
                  <a:moveTo>
                    <a:pt x="122" y="121"/>
                  </a:moveTo>
                  <a:lnTo>
                    <a:pt x="62" y="0"/>
                  </a:lnTo>
                  <a:lnTo>
                    <a:pt x="0" y="121"/>
                  </a:lnTo>
                  <a:lnTo>
                    <a:pt x="62" y="82"/>
                  </a:lnTo>
                  <a:lnTo>
                    <a:pt x="122" y="1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8" name="Line 59">
            <a:extLst>
              <a:ext uri="{FF2B5EF4-FFF2-40B4-BE49-F238E27FC236}">
                <a16:creationId xmlns:a16="http://schemas.microsoft.com/office/drawing/2014/main" id="{90E5C310-B121-450E-91F9-5A434857E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2575" y="3779839"/>
            <a:ext cx="3679825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9" name="Rectangle 60">
            <a:extLst>
              <a:ext uri="{FF2B5EF4-FFF2-40B4-BE49-F238E27FC236}">
                <a16:creationId xmlns:a16="http://schemas.microsoft.com/office/drawing/2014/main" id="{DF98EF5F-41B3-4A30-A48D-8112B8CD5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099" y="4159250"/>
            <a:ext cx="2584450" cy="349250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0" name="Rectangle 61">
            <a:extLst>
              <a:ext uri="{FF2B5EF4-FFF2-40B4-BE49-F238E27FC236}">
                <a16:creationId xmlns:a16="http://schemas.microsoft.com/office/drawing/2014/main" id="{87E955B8-4553-4FA7-950B-E2692279F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4173538"/>
            <a:ext cx="176971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(3) multiplication</a:t>
            </a:r>
            <a:endParaRPr lang="en-GB" altLang="en-US" sz="2400"/>
          </a:p>
        </p:txBody>
      </p:sp>
      <p:sp>
        <p:nvSpPr>
          <p:cNvPr id="61" name="Rectangle 62">
            <a:extLst>
              <a:ext uri="{FF2B5EF4-FFF2-40B4-BE49-F238E27FC236}">
                <a16:creationId xmlns:a16="http://schemas.microsoft.com/office/drawing/2014/main" id="{7C6E9E66-66BE-434C-9A5F-39B61C911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324" y="4173538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62" name="Rectangle 63">
            <a:extLst>
              <a:ext uri="{FF2B5EF4-FFF2-40B4-BE49-F238E27FC236}">
                <a16:creationId xmlns:a16="http://schemas.microsoft.com/office/drawing/2014/main" id="{91B9C9D4-EC09-4524-A959-8448D663A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4452939"/>
            <a:ext cx="730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63" name="Rectangle 64">
            <a:extLst>
              <a:ext uri="{FF2B5EF4-FFF2-40B4-BE49-F238E27FC236}">
                <a16:creationId xmlns:a16="http://schemas.microsoft.com/office/drawing/2014/main" id="{8796063E-16E1-47BC-ADE9-65B83D0EC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737" y="4791075"/>
            <a:ext cx="1746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grpSp>
        <p:nvGrpSpPr>
          <p:cNvPr id="64" name="Group 67">
            <a:extLst>
              <a:ext uri="{FF2B5EF4-FFF2-40B4-BE49-F238E27FC236}">
                <a16:creationId xmlns:a16="http://schemas.microsoft.com/office/drawing/2014/main" id="{BCB4B660-0A45-4461-BC56-7FE3B2A95A10}"/>
              </a:ext>
            </a:extLst>
          </p:cNvPr>
          <p:cNvGrpSpPr>
            <a:grpSpLocks/>
          </p:cNvGrpSpPr>
          <p:nvPr/>
        </p:nvGrpSpPr>
        <p:grpSpPr bwMode="auto">
          <a:xfrm>
            <a:off x="3470275" y="4057651"/>
            <a:ext cx="193675" cy="276225"/>
            <a:chOff x="1463" y="2304"/>
            <a:chExt cx="122" cy="174"/>
          </a:xfrm>
        </p:grpSpPr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48C1983B-2CEA-418D-898F-F8F9202BF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3" y="2381"/>
              <a:ext cx="1" cy="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AFCE0DBC-A1D1-409C-B988-6B037EEC5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3" y="2304"/>
              <a:ext cx="122" cy="122"/>
            </a:xfrm>
            <a:custGeom>
              <a:avLst/>
              <a:gdLst>
                <a:gd name="T0" fmla="*/ 122 w 122"/>
                <a:gd name="T1" fmla="*/ 122 h 122"/>
                <a:gd name="T2" fmla="*/ 60 w 122"/>
                <a:gd name="T3" fmla="*/ 0 h 122"/>
                <a:gd name="T4" fmla="*/ 0 w 122"/>
                <a:gd name="T5" fmla="*/ 122 h 122"/>
                <a:gd name="T6" fmla="*/ 60 w 122"/>
                <a:gd name="T7" fmla="*/ 82 h 122"/>
                <a:gd name="T8" fmla="*/ 122 w 122"/>
                <a:gd name="T9" fmla="*/ 122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2"/>
                <a:gd name="T16" fmla="*/ 0 h 122"/>
                <a:gd name="T17" fmla="*/ 122 w 122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2" h="122">
                  <a:moveTo>
                    <a:pt x="122" y="122"/>
                  </a:moveTo>
                  <a:lnTo>
                    <a:pt x="60" y="0"/>
                  </a:lnTo>
                  <a:lnTo>
                    <a:pt x="0" y="122"/>
                  </a:lnTo>
                  <a:lnTo>
                    <a:pt x="60" y="82"/>
                  </a:lnTo>
                  <a:lnTo>
                    <a:pt x="122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7" name="Line 68">
            <a:extLst>
              <a:ext uri="{FF2B5EF4-FFF2-40B4-BE49-F238E27FC236}">
                <a16:creationId xmlns:a16="http://schemas.microsoft.com/office/drawing/2014/main" id="{3992D961-0D68-4577-9999-D9F2F7E35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5525" y="4333875"/>
            <a:ext cx="29733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8" name="Rectangle 69">
            <a:extLst>
              <a:ext uri="{FF2B5EF4-FFF2-40B4-BE49-F238E27FC236}">
                <a16:creationId xmlns:a16="http://schemas.microsoft.com/office/drawing/2014/main" id="{7FDA61DE-D00F-4487-B02F-481FBF994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099" y="4749800"/>
            <a:ext cx="2584450" cy="331788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9" name="Rectangle 70">
            <a:extLst>
              <a:ext uri="{FF2B5EF4-FFF2-40B4-BE49-F238E27FC236}">
                <a16:creationId xmlns:a16="http://schemas.microsoft.com/office/drawing/2014/main" id="{E8509255-F4AF-4883-9CC7-0C311F82A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4" y="4760913"/>
            <a:ext cx="120385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(4) addition</a:t>
            </a:r>
            <a:endParaRPr lang="en-GB" altLang="en-US" sz="2400"/>
          </a:p>
        </p:txBody>
      </p:sp>
      <p:sp>
        <p:nvSpPr>
          <p:cNvPr id="70" name="Rectangle 71">
            <a:extLst>
              <a:ext uri="{FF2B5EF4-FFF2-40B4-BE49-F238E27FC236}">
                <a16:creationId xmlns:a16="http://schemas.microsoft.com/office/drawing/2014/main" id="{471051BD-F4E7-43AF-98D6-79234A547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0824" y="4760913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71" name="Rectangle 72">
            <a:extLst>
              <a:ext uri="{FF2B5EF4-FFF2-40B4-BE49-F238E27FC236}">
                <a16:creationId xmlns:a16="http://schemas.microsoft.com/office/drawing/2014/main" id="{BB925D78-A018-493C-AD09-B1162CEA9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5041900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72" name="Rectangle 73">
            <a:extLst>
              <a:ext uri="{FF2B5EF4-FFF2-40B4-BE49-F238E27FC236}">
                <a16:creationId xmlns:a16="http://schemas.microsoft.com/office/drawing/2014/main" id="{B9ECA8A2-82B1-468A-9074-E3A2EA02C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737" y="5380039"/>
            <a:ext cx="1746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grpSp>
        <p:nvGrpSpPr>
          <p:cNvPr id="73" name="Group 76">
            <a:extLst>
              <a:ext uri="{FF2B5EF4-FFF2-40B4-BE49-F238E27FC236}">
                <a16:creationId xmlns:a16="http://schemas.microsoft.com/office/drawing/2014/main" id="{F0E513D3-0FE5-46E3-8FC8-EE7B5446A721}"/>
              </a:ext>
            </a:extLst>
          </p:cNvPr>
          <p:cNvGrpSpPr>
            <a:grpSpLocks/>
          </p:cNvGrpSpPr>
          <p:nvPr/>
        </p:nvGrpSpPr>
        <p:grpSpPr bwMode="auto">
          <a:xfrm>
            <a:off x="2141536" y="4662489"/>
            <a:ext cx="192088" cy="276225"/>
            <a:chOff x="626" y="2685"/>
            <a:chExt cx="121" cy="174"/>
          </a:xfrm>
        </p:grpSpPr>
        <p:sp>
          <p:nvSpPr>
            <p:cNvPr id="74" name="Line 74">
              <a:extLst>
                <a:ext uri="{FF2B5EF4-FFF2-40B4-BE49-F238E27FC236}">
                  <a16:creationId xmlns:a16="http://schemas.microsoft.com/office/drawing/2014/main" id="{60ECE268-1984-493D-9EF9-D1DE071A2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6" y="2762"/>
              <a:ext cx="1" cy="9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D42BD7B8-D5FF-4FC5-B4AA-87042DA3B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" y="2685"/>
              <a:ext cx="121" cy="122"/>
            </a:xfrm>
            <a:custGeom>
              <a:avLst/>
              <a:gdLst>
                <a:gd name="T0" fmla="*/ 121 w 121"/>
                <a:gd name="T1" fmla="*/ 122 h 122"/>
                <a:gd name="T2" fmla="*/ 62 w 121"/>
                <a:gd name="T3" fmla="*/ 0 h 122"/>
                <a:gd name="T4" fmla="*/ 0 w 121"/>
                <a:gd name="T5" fmla="*/ 122 h 122"/>
                <a:gd name="T6" fmla="*/ 62 w 121"/>
                <a:gd name="T7" fmla="*/ 83 h 122"/>
                <a:gd name="T8" fmla="*/ 121 w 121"/>
                <a:gd name="T9" fmla="*/ 122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122"/>
                <a:gd name="T17" fmla="*/ 121 w 12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122">
                  <a:moveTo>
                    <a:pt x="121" y="122"/>
                  </a:moveTo>
                  <a:lnTo>
                    <a:pt x="62" y="0"/>
                  </a:lnTo>
                  <a:lnTo>
                    <a:pt x="0" y="122"/>
                  </a:lnTo>
                  <a:lnTo>
                    <a:pt x="62" y="83"/>
                  </a:lnTo>
                  <a:lnTo>
                    <a:pt x="121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6" name="Line 77">
            <a:extLst>
              <a:ext uri="{FF2B5EF4-FFF2-40B4-BE49-F238E27FC236}">
                <a16:creationId xmlns:a16="http://schemas.microsoft.com/office/drawing/2014/main" id="{B55B0BB5-E0A4-4958-B5A2-0CA5CEB46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6787" y="4938714"/>
            <a:ext cx="4284663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7" name="Rectangle 78">
            <a:extLst>
              <a:ext uri="{FF2B5EF4-FFF2-40B4-BE49-F238E27FC236}">
                <a16:creationId xmlns:a16="http://schemas.microsoft.com/office/drawing/2014/main" id="{470AD09B-BD2F-48BA-8B27-BAB727B8E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1" y="5300663"/>
            <a:ext cx="2584450" cy="368300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8" name="Rectangle 79">
            <a:extLst>
              <a:ext uri="{FF2B5EF4-FFF2-40B4-BE49-F238E27FC236}">
                <a16:creationId xmlns:a16="http://schemas.microsoft.com/office/drawing/2014/main" id="{56262BA3-75A7-4C1B-95FB-6558A5152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087" y="5314950"/>
            <a:ext cx="148758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(5) subtraction</a:t>
            </a:r>
            <a:endParaRPr lang="en-GB" altLang="en-US" sz="2400"/>
          </a:p>
        </p:txBody>
      </p:sp>
      <p:sp>
        <p:nvSpPr>
          <p:cNvPr id="79" name="Rectangle 80">
            <a:extLst>
              <a:ext uri="{FF2B5EF4-FFF2-40B4-BE49-F238E27FC236}">
                <a16:creationId xmlns:a16="http://schemas.microsoft.com/office/drawing/2014/main" id="{72DB48A2-D3FD-4836-8D1D-E60A1E6A7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5624" y="5314950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80" name="Rectangle 81">
            <a:extLst>
              <a:ext uri="{FF2B5EF4-FFF2-40B4-BE49-F238E27FC236}">
                <a16:creationId xmlns:a16="http://schemas.microsoft.com/office/drawing/2014/main" id="{FD22D8B9-A05E-472E-B5A3-1F7D2526C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087" y="5594350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81" name="Rectangle 82">
            <a:extLst>
              <a:ext uri="{FF2B5EF4-FFF2-40B4-BE49-F238E27FC236}">
                <a16:creationId xmlns:a16="http://schemas.microsoft.com/office/drawing/2014/main" id="{D4645C25-496E-446E-A190-85248539D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0200" y="5932489"/>
            <a:ext cx="17462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000000"/>
                </a:solidFill>
                <a:latin typeface="Courier" pitchFamily="49" charset="0"/>
              </a:rPr>
              <a:t> </a:t>
            </a:r>
            <a:endParaRPr lang="en-GB" altLang="en-US" sz="2400"/>
          </a:p>
        </p:txBody>
      </p:sp>
      <p:grpSp>
        <p:nvGrpSpPr>
          <p:cNvPr id="82" name="Group 99">
            <a:extLst>
              <a:ext uri="{FF2B5EF4-FFF2-40B4-BE49-F238E27FC236}">
                <a16:creationId xmlns:a16="http://schemas.microsoft.com/office/drawing/2014/main" id="{F6C60AA7-3094-4109-97ED-93FCA7304D60}"/>
              </a:ext>
            </a:extLst>
          </p:cNvPr>
          <p:cNvGrpSpPr>
            <a:grpSpLocks/>
          </p:cNvGrpSpPr>
          <p:nvPr/>
        </p:nvGrpSpPr>
        <p:grpSpPr bwMode="auto">
          <a:xfrm>
            <a:off x="1863724" y="5024438"/>
            <a:ext cx="1624012" cy="450850"/>
            <a:chOff x="451" y="2913"/>
            <a:chExt cx="1023" cy="284"/>
          </a:xfrm>
        </p:grpSpPr>
        <p:sp>
          <p:nvSpPr>
            <p:cNvPr id="83" name="Rectangle 31">
              <a:extLst>
                <a:ext uri="{FF2B5EF4-FFF2-40B4-BE49-F238E27FC236}">
                  <a16:creationId xmlns:a16="http://schemas.microsoft.com/office/drawing/2014/main" id="{97937111-1E1B-4C8B-8A7F-BA55B5E0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2913"/>
              <a:ext cx="73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19 &gt; 35 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sp>
          <p:nvSpPr>
            <p:cNvPr id="84" name="Rectangle 33">
              <a:extLst>
                <a:ext uri="{FF2B5EF4-FFF2-40B4-BE49-F238E27FC236}">
                  <a16:creationId xmlns:a16="http://schemas.microsoft.com/office/drawing/2014/main" id="{D858A8D0-D13E-4371-A957-975FFB657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0" y="2913"/>
              <a:ext cx="184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900" dirty="0">
                  <a:solidFill>
                    <a:srgbClr val="FF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altLang="en-US" sz="1900" dirty="0">
                  <a:solidFill>
                    <a:srgbClr val="002060"/>
                  </a:solidFill>
                  <a:latin typeface="Courier New" panose="02070309020205020404" pitchFamily="49" charset="0"/>
                </a:rPr>
                <a:t>1</a:t>
              </a:r>
              <a:endParaRPr lang="en-GB" altLang="en-US" sz="2400" dirty="0">
                <a:solidFill>
                  <a:srgbClr val="002060"/>
                </a:solidFill>
              </a:endParaRPr>
            </a:p>
          </p:txBody>
        </p:sp>
        <p:grpSp>
          <p:nvGrpSpPr>
            <p:cNvPr id="85" name="Group 85">
              <a:extLst>
                <a:ext uri="{FF2B5EF4-FFF2-40B4-BE49-F238E27FC236}">
                  <a16:creationId xmlns:a16="http://schemas.microsoft.com/office/drawing/2014/main" id="{FCD0452B-3429-4B18-9D78-DC74D4ADF9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82" y="3022"/>
              <a:ext cx="121" cy="175"/>
              <a:chOff x="1182" y="3022"/>
              <a:chExt cx="121" cy="175"/>
            </a:xfrm>
          </p:grpSpPr>
          <p:sp>
            <p:nvSpPr>
              <p:cNvPr id="86" name="Line 83">
                <a:extLst>
                  <a:ext uri="{FF2B5EF4-FFF2-40B4-BE49-F238E27FC236}">
                    <a16:creationId xmlns:a16="http://schemas.microsoft.com/office/drawing/2014/main" id="{A57BE80D-48C8-4907-84EE-58CF76EC7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2" y="3100"/>
                <a:ext cx="1" cy="97"/>
              </a:xfrm>
              <a:prstGeom prst="line">
                <a:avLst/>
              </a:prstGeom>
              <a:noFill/>
              <a:ln w="174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87" name="Freeform 84">
                <a:extLst>
                  <a:ext uri="{FF2B5EF4-FFF2-40B4-BE49-F238E27FC236}">
                    <a16:creationId xmlns:a16="http://schemas.microsoft.com/office/drawing/2014/main" id="{CD8A7685-F354-48F8-9783-34D67F473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" y="3022"/>
                <a:ext cx="121" cy="123"/>
              </a:xfrm>
              <a:custGeom>
                <a:avLst/>
                <a:gdLst>
                  <a:gd name="T0" fmla="*/ 121 w 121"/>
                  <a:gd name="T1" fmla="*/ 123 h 123"/>
                  <a:gd name="T2" fmla="*/ 61 w 121"/>
                  <a:gd name="T3" fmla="*/ 0 h 123"/>
                  <a:gd name="T4" fmla="*/ 0 w 121"/>
                  <a:gd name="T5" fmla="*/ 123 h 123"/>
                  <a:gd name="T6" fmla="*/ 61 w 121"/>
                  <a:gd name="T7" fmla="*/ 84 h 123"/>
                  <a:gd name="T8" fmla="*/ 121 w 121"/>
                  <a:gd name="T9" fmla="*/ 123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"/>
                  <a:gd name="T16" fmla="*/ 0 h 123"/>
                  <a:gd name="T17" fmla="*/ 121 w 121"/>
                  <a:gd name="T18" fmla="*/ 123 h 1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" h="123">
                    <a:moveTo>
                      <a:pt x="121" y="123"/>
                    </a:moveTo>
                    <a:lnTo>
                      <a:pt x="61" y="0"/>
                    </a:lnTo>
                    <a:lnTo>
                      <a:pt x="0" y="123"/>
                    </a:lnTo>
                    <a:lnTo>
                      <a:pt x="61" y="84"/>
                    </a:lnTo>
                    <a:lnTo>
                      <a:pt x="121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88" name="Line 86">
            <a:extLst>
              <a:ext uri="{FF2B5EF4-FFF2-40B4-BE49-F238E27FC236}">
                <a16:creationId xmlns:a16="http://schemas.microsoft.com/office/drawing/2014/main" id="{376B156B-9A45-450D-873E-A96201EB95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19436" y="5475289"/>
            <a:ext cx="336550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9" name="Rectangle 87">
            <a:extLst>
              <a:ext uri="{FF2B5EF4-FFF2-40B4-BE49-F238E27FC236}">
                <a16:creationId xmlns:a16="http://schemas.microsoft.com/office/drawing/2014/main" id="{236764AD-D9A4-4B9B-83F1-8A93AA102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099" y="5891213"/>
            <a:ext cx="2584450" cy="400050"/>
          </a:xfrm>
          <a:prstGeom prst="rect">
            <a:avLst/>
          </a:prstGeom>
          <a:solidFill>
            <a:srgbClr val="FFFFFF"/>
          </a:solidFill>
          <a:ln w="17463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90" name="Rectangle 88">
            <a:extLst>
              <a:ext uri="{FF2B5EF4-FFF2-40B4-BE49-F238E27FC236}">
                <a16:creationId xmlns:a16="http://schemas.microsoft.com/office/drawing/2014/main" id="{367FCA8E-4487-490F-BE8A-34A91E540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5902325"/>
            <a:ext cx="1561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(6) greater than</a:t>
            </a:r>
            <a:endParaRPr lang="en-GB" altLang="en-US" sz="2400"/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09A02508-62B9-41FD-9C27-968CC839E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774" y="5902325"/>
            <a:ext cx="6091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9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sp>
        <p:nvSpPr>
          <p:cNvPr id="92" name="Rectangle 90">
            <a:extLst>
              <a:ext uri="{FF2B5EF4-FFF2-40B4-BE49-F238E27FC236}">
                <a16:creationId xmlns:a16="http://schemas.microsoft.com/office/drawing/2014/main" id="{E22F348E-AD5E-45E9-A617-F0FAE2D3D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25" y="6184900"/>
            <a:ext cx="73025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300">
                <a:solidFill>
                  <a:srgbClr val="FFFFFF"/>
                </a:solidFill>
                <a:latin typeface="Times New Roman" panose="02020603050405020304" pitchFamily="18" charset="0"/>
              </a:rPr>
              <a:t> </a:t>
            </a:r>
            <a:endParaRPr lang="en-GB" altLang="en-US" sz="2400"/>
          </a:p>
        </p:txBody>
      </p:sp>
      <p:grpSp>
        <p:nvGrpSpPr>
          <p:cNvPr id="93" name="Group 93">
            <a:extLst>
              <a:ext uri="{FF2B5EF4-FFF2-40B4-BE49-F238E27FC236}">
                <a16:creationId xmlns:a16="http://schemas.microsoft.com/office/drawing/2014/main" id="{8B7690B4-A7A8-4307-822C-2E41BDAC887B}"/>
              </a:ext>
            </a:extLst>
          </p:cNvPr>
          <p:cNvGrpSpPr>
            <a:grpSpLocks/>
          </p:cNvGrpSpPr>
          <p:nvPr/>
        </p:nvGrpSpPr>
        <p:grpSpPr bwMode="auto">
          <a:xfrm>
            <a:off x="2298700" y="5789613"/>
            <a:ext cx="192087" cy="273050"/>
            <a:chOff x="725" y="3395"/>
            <a:chExt cx="121" cy="172"/>
          </a:xfrm>
        </p:grpSpPr>
        <p:sp>
          <p:nvSpPr>
            <p:cNvPr id="94" name="Line 91">
              <a:extLst>
                <a:ext uri="{FF2B5EF4-FFF2-40B4-BE49-F238E27FC236}">
                  <a16:creationId xmlns:a16="http://schemas.microsoft.com/office/drawing/2014/main" id="{04A58F79-98D4-4BD1-80CB-95D0070A23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5" y="3472"/>
              <a:ext cx="1" cy="95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16789EF9-5434-42D5-BED1-A43FEEA7A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" y="3395"/>
              <a:ext cx="121" cy="122"/>
            </a:xfrm>
            <a:custGeom>
              <a:avLst/>
              <a:gdLst>
                <a:gd name="T0" fmla="*/ 121 w 121"/>
                <a:gd name="T1" fmla="*/ 122 h 122"/>
                <a:gd name="T2" fmla="*/ 60 w 121"/>
                <a:gd name="T3" fmla="*/ 0 h 122"/>
                <a:gd name="T4" fmla="*/ 0 w 121"/>
                <a:gd name="T5" fmla="*/ 122 h 122"/>
                <a:gd name="T6" fmla="*/ 60 w 121"/>
                <a:gd name="T7" fmla="*/ 82 h 122"/>
                <a:gd name="T8" fmla="*/ 121 w 121"/>
                <a:gd name="T9" fmla="*/ 122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"/>
                <a:gd name="T16" fmla="*/ 0 h 122"/>
                <a:gd name="T17" fmla="*/ 121 w 12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" h="122">
                  <a:moveTo>
                    <a:pt x="121" y="122"/>
                  </a:moveTo>
                  <a:lnTo>
                    <a:pt x="60" y="0"/>
                  </a:lnTo>
                  <a:lnTo>
                    <a:pt x="0" y="122"/>
                  </a:lnTo>
                  <a:lnTo>
                    <a:pt x="60" y="82"/>
                  </a:lnTo>
                  <a:lnTo>
                    <a:pt x="121" y="1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6" name="Line 94">
            <a:extLst>
              <a:ext uri="{FF2B5EF4-FFF2-40B4-BE49-F238E27FC236}">
                <a16:creationId xmlns:a16="http://schemas.microsoft.com/office/drawing/2014/main" id="{4D5FFDB4-E5F7-44AF-87CD-7805522F4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3950" y="6062664"/>
            <a:ext cx="40909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7" name="Footer Placeholder 9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942689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35" grpId="0"/>
      <p:bldP spid="38" grpId="0"/>
      <p:bldP spid="42" grpId="0"/>
      <p:bldP spid="51" grpId="0"/>
      <p:bldP spid="60" grpId="0"/>
      <p:bldP spid="69" grpId="0"/>
      <p:bldP spid="78" grpId="0"/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>
                <a:solidFill>
                  <a:schemeClr val="tx1"/>
                </a:solidFill>
              </a:rPr>
              <a:t>Exercise: Operator Precedence</a:t>
            </a:r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n-NO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var i=10,j=11,k=30;</a:t>
            </a:r>
          </a:p>
          <a:p>
            <a:pPr marL="0" indent="0">
              <a:buNone/>
            </a:pPr>
            <a:br>
              <a:rPr lang="nn-NO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nn-NO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console.log(i&lt;=10 || j&lt;=11 &amp;&amp; k&lt;30)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2C0EC338-4C23-415A-A8DC-5BC23F33E8F3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7237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String Data - Type</a:t>
            </a:r>
            <a:endParaRPr lang="en-SG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represent a string of characters, use the data type called String.</a:t>
            </a:r>
          </a:p>
          <a:p>
            <a:endParaRPr lang="en-US" dirty="0"/>
          </a:p>
          <a:p>
            <a:r>
              <a:rPr lang="en-US" dirty="0"/>
              <a:t>Any value that is enclosed with either double quotation marks (" ") </a:t>
            </a:r>
            <a:br>
              <a:rPr lang="en-US" dirty="0"/>
            </a:br>
            <a:r>
              <a:rPr lang="en-US" dirty="0"/>
              <a:t>or single quotation </a:t>
            </a:r>
            <a:r>
              <a:rPr lang="en-US"/>
              <a:t>marks (‘) </a:t>
            </a:r>
            <a:r>
              <a:rPr lang="en-US">
                <a:highlight>
                  <a:srgbClr val="C0C0C0"/>
                </a:highlight>
              </a:rPr>
              <a:t>or backticks (`)</a:t>
            </a:r>
            <a:r>
              <a:rPr lang="en-US"/>
              <a:t> is </a:t>
            </a:r>
            <a:r>
              <a:rPr lang="en-US" dirty="0"/>
              <a:t>treated as a String.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Declaring and assigning Strings</a:t>
            </a:r>
          </a:p>
          <a:p>
            <a:pPr marL="0" indent="0">
              <a:buNone/>
            </a:pPr>
            <a:r>
              <a:rPr lang="en-US" dirty="0"/>
              <a:t>		var message = "Hello class!";</a:t>
            </a:r>
            <a:br>
              <a:rPr lang="en-US" dirty="0"/>
            </a:br>
            <a:r>
              <a:rPr lang="en-US" dirty="0"/>
              <a:t>		message = 'Bye class!';</a:t>
            </a:r>
            <a:br>
              <a:rPr lang="en-US" dirty="0"/>
            </a:b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23D25A65-B345-4DF2-A141-CE6666DB3A31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989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/>
              <a:t>String </a:t>
            </a:r>
            <a:r>
              <a:rPr lang="en-US" altLang="en-US" sz="4400" dirty="0">
                <a:cs typeface="Times New Roman" panose="02020603050405020304" pitchFamily="18" charset="0"/>
              </a:rPr>
              <a:t>Concatenation</a:t>
            </a:r>
            <a:endParaRPr lang="en-SG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// Three strings are concatenated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var message = "Welcome " + "to " + "FOP! ";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// String Chapter is concatenated with number 2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var  s = "Chapter" + 2;  </a:t>
            </a:r>
          </a:p>
          <a:p>
            <a:pPr>
              <a:spcBef>
                <a:spcPct val="0"/>
              </a:spcBef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// String hi is concatenated with Boolean, true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var s1 = 'hi ' + !false;    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A2D5A357-5DBD-420D-A1D5-D3831E26E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2133080"/>
            <a:ext cx="3199402" cy="33855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message = “Welcome to FOP!”</a:t>
            </a:r>
            <a:endParaRPr lang="en-GB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01AC2CF9-7A77-492A-9B28-2ED100F4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624" y="5486400"/>
            <a:ext cx="1481496" cy="338554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s1 = “hi true”</a:t>
            </a:r>
            <a:endParaRPr lang="en-GB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BE2731F8-9D65-450C-8818-AF470C28B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624" y="3586370"/>
            <a:ext cx="1627188" cy="338138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bg1"/>
                </a:solidFill>
              </a:rPr>
              <a:t>s = “Chapter2”</a:t>
            </a:r>
            <a:endParaRPr lang="en-GB" alt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655673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bg1"/>
                </a:solidFill>
              </a:rPr>
              <a:t>Obtaining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447800"/>
            <a:ext cx="9287853" cy="4800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Any information or data that is sent to a computer for processing is considered input. There are many types of input in programming such as keyboard input, or data from external files/database, data from barcode reader, data from RFID, etc.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For now, we will only be focusing on how to obtain keyboard input (capture/process what is keyed into our program) from the user. 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To allow our JavaScript program to read user’s keyboard input, you will need to install an additional module, </a:t>
            </a:r>
            <a:r>
              <a:rPr lang="en-US" sz="2400">
                <a:solidFill>
                  <a:schemeClr val="bg1"/>
                </a:solidFill>
              </a:rPr>
              <a:t>called </a:t>
            </a:r>
            <a:r>
              <a:rPr lang="en-US" sz="2400" b="1" u="sng">
                <a:solidFill>
                  <a:schemeClr val="bg1"/>
                </a:solidFill>
              </a:rPr>
              <a:t>readline-sync </a:t>
            </a:r>
            <a:r>
              <a:rPr lang="en-US" sz="2400" b="1">
                <a:solidFill>
                  <a:schemeClr val="bg1"/>
                </a:solidFill>
              </a:rPr>
              <a:t>using NPM</a:t>
            </a:r>
            <a:r>
              <a:rPr lang="en-US" sz="2400">
                <a:solidFill>
                  <a:schemeClr val="bg1"/>
                </a:solidFill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D86A6D3A-466E-4DC0-BA3D-D97ACBCC5C1F}"/>
              </a:ext>
            </a:extLst>
          </p:cNvPr>
          <p:cNvSpPr/>
          <p:nvPr/>
        </p:nvSpPr>
        <p:spPr>
          <a:xfrm>
            <a:off x="7162800" y="5624511"/>
            <a:ext cx="4267200" cy="109696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Nodes Package Manager – utilize 3</a:t>
            </a:r>
            <a:r>
              <a:rPr lang="en-SG" baseline="30000"/>
              <a:t>rd</a:t>
            </a:r>
            <a:r>
              <a:rPr lang="en-SG"/>
              <a:t> party programs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2D7AA1D8-0522-45FC-8A58-AA2955D34D41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bg1"/>
                </a:solidFill>
              </a:rPr>
              <a:t>Obtaining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1524000"/>
            <a:ext cx="10287000" cy="47243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To install this module, we need to run the following command in the integrated terminal:</a:t>
            </a:r>
          </a:p>
          <a:p>
            <a:pPr marL="0" indent="0" algn="ctr">
              <a:buNone/>
            </a:pPr>
            <a:r>
              <a:rPr lang="en-US" sz="2800" b="1" u="sng" dirty="0">
                <a:solidFill>
                  <a:schemeClr val="bg1"/>
                </a:solidFill>
              </a:rPr>
              <a:t>npm install </a:t>
            </a:r>
            <a:r>
              <a:rPr lang="en-US" sz="2800" b="1" u="sng" dirty="0" err="1">
                <a:solidFill>
                  <a:schemeClr val="bg1"/>
                </a:solidFill>
              </a:rPr>
              <a:t>readline</a:t>
            </a:r>
            <a:r>
              <a:rPr lang="en-US" sz="2800" b="1" u="sng" dirty="0">
                <a:solidFill>
                  <a:schemeClr val="bg1"/>
                </a:solidFill>
              </a:rPr>
              <a:t>-sync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C551E-A506-4850-BD52-FB339C07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237" y="3666364"/>
            <a:ext cx="8115527" cy="2428875"/>
          </a:xfrm>
          <a:prstGeom prst="rect">
            <a:avLst/>
          </a:prstGeom>
        </p:spPr>
      </p:pic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895C0591-B3AA-4503-8D8E-14F252CFB0CD}"/>
              </a:ext>
            </a:extLst>
          </p:cNvPr>
          <p:cNvSpPr/>
          <p:nvPr/>
        </p:nvSpPr>
        <p:spPr>
          <a:xfrm>
            <a:off x="6136645" y="5296279"/>
            <a:ext cx="3886200" cy="685800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E3198BE-BFA7-4C64-9CEF-A54F4E264821}"/>
              </a:ext>
            </a:extLst>
          </p:cNvPr>
          <p:cNvSpPr/>
          <p:nvPr/>
        </p:nvSpPr>
        <p:spPr>
          <a:xfrm rot="16200000">
            <a:off x="6594242" y="2136869"/>
            <a:ext cx="146520" cy="1905001"/>
          </a:xfrm>
          <a:prstGeom prst="leftBrace">
            <a:avLst>
              <a:gd name="adj1" fmla="val 8333"/>
              <a:gd name="adj2" fmla="val 4972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B566E-1D66-4BFC-BD71-500820472E5D}"/>
              </a:ext>
            </a:extLst>
          </p:cNvPr>
          <p:cNvSpPr txBox="1"/>
          <p:nvPr/>
        </p:nvSpPr>
        <p:spPr>
          <a:xfrm>
            <a:off x="5562600" y="3172355"/>
            <a:ext cx="227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Program that we want</a:t>
            </a: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28288AEA-DFE0-4BD0-8E3A-C0D88B70A4BF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73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FEB9ED-92A9-4111-B559-15374A549BEF}"/>
              </a:ext>
            </a:extLst>
          </p:cNvPr>
          <p:cNvSpPr/>
          <p:nvPr/>
        </p:nvSpPr>
        <p:spPr>
          <a:xfrm>
            <a:off x="1295400" y="1524000"/>
            <a:ext cx="9296400" cy="457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18C9D-AC63-4C79-8035-05A0EB37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EC5E-E09F-4751-B31E-5F0A1E616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5625"/>
            <a:ext cx="9525000" cy="4351338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c:\FoP\node_modules\readline-sync\readline-sync.js</a:t>
            </a:r>
          </a:p>
          <a:p>
            <a:pPr marL="0" indent="0" algn="l" rtl="0">
              <a:buNone/>
            </a:pPr>
            <a:r>
              <a:rPr lang="fr-FR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c:\FoP\node_modules\.package-lock</a:t>
            </a:r>
            <a:endParaRPr lang="en-US" sz="2400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  <a:p>
            <a:pPr marL="0" indent="0" algn="l" rtl="0">
              <a:buNone/>
            </a:pP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c:\FoP\node_modules\readline-sync\package.json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		</a:t>
            </a: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Downloaded from the web when </a:t>
            </a:r>
            <a:r>
              <a:rPr lang="en-US" sz="1800" dirty="0" err="1">
                <a:solidFill>
                  <a:srgbClr val="7030A0"/>
                </a:solidFill>
                <a:latin typeface="Roboto" panose="02000000000000000000" pitchFamily="2" charset="0"/>
              </a:rPr>
              <a:t>npm</a:t>
            </a: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 install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		External modules that your program needs</a:t>
            </a:r>
            <a:endParaRPr lang="en-US" sz="18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u="sng" dirty="0" err="1">
                <a:latin typeface="Courier New" panose="02070309020205020404" pitchFamily="49" charset="0"/>
              </a:rPr>
              <a:t>package.json</a:t>
            </a:r>
            <a:endParaRPr lang="en-US" sz="1800" b="1" u="sng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</a:rPr>
              <a:t>"homepage": "https://github.com/</a:t>
            </a:r>
            <a:r>
              <a:rPr lang="en-US" sz="1800" dirty="0" err="1">
                <a:latin typeface="Courier New" panose="02070309020205020404" pitchFamily="49" charset="0"/>
              </a:rPr>
              <a:t>anseki</a:t>
            </a:r>
            <a:r>
              <a:rPr lang="en-US" sz="1800" dirty="0"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</a:rPr>
              <a:t>readline</a:t>
            </a:r>
            <a:r>
              <a:rPr lang="en-US" sz="1800" dirty="0">
                <a:latin typeface="Courier New" panose="02070309020205020404" pitchFamily="49" charset="0"/>
              </a:rPr>
              <a:t>-sync",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"repository":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"type": "git",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93701-486B-46C1-97A0-E5903E76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7E3EF-4720-4539-AD7B-6F2CD10B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B0534B6-8AE4-4431-8FDE-EBC8533AEE11}"/>
              </a:ext>
            </a:extLst>
          </p:cNvPr>
          <p:cNvSpPr/>
          <p:nvPr/>
        </p:nvSpPr>
        <p:spPr>
          <a:xfrm rot="16200000">
            <a:off x="5924550" y="95250"/>
            <a:ext cx="190500" cy="6096000"/>
          </a:xfrm>
          <a:prstGeom prst="leftBrace">
            <a:avLst>
              <a:gd name="adj1" fmla="val 8333"/>
              <a:gd name="adj2" fmla="val 4972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CC776B-B64A-47E5-8EE5-5056279728A7}"/>
              </a:ext>
            </a:extLst>
          </p:cNvPr>
          <p:cNvSpPr/>
          <p:nvPr/>
        </p:nvSpPr>
        <p:spPr>
          <a:xfrm>
            <a:off x="5486400" y="4464049"/>
            <a:ext cx="1752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C846EC-522E-4384-B946-6520972795C0}"/>
              </a:ext>
            </a:extLst>
          </p:cNvPr>
          <p:cNvSpPr/>
          <p:nvPr/>
        </p:nvSpPr>
        <p:spPr>
          <a:xfrm>
            <a:off x="3733800" y="5181600"/>
            <a:ext cx="1143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CB924C2-12CF-44BB-8AC1-EE65A7737938}"/>
              </a:ext>
            </a:extLst>
          </p:cNvPr>
          <p:cNvSpPr txBox="1"/>
          <p:nvPr/>
        </p:nvSpPr>
        <p:spPr>
          <a:xfrm>
            <a:off x="10618312" y="618857"/>
            <a:ext cx="93766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Extra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Explosion: 8 Points 11">
            <a:extLst>
              <a:ext uri="{FF2B5EF4-FFF2-40B4-BE49-F238E27FC236}">
                <a16:creationId xmlns:a16="http://schemas.microsoft.com/office/drawing/2014/main" id="{D286EA61-6B7C-41DE-B3EE-CDD089EF8991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1711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9651002" cy="4879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3313" y="4341012"/>
            <a:ext cx="925859" cy="9258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4073302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FEB9ED-92A9-4111-B559-15374A549BEF}"/>
              </a:ext>
            </a:extLst>
          </p:cNvPr>
          <p:cNvSpPr/>
          <p:nvPr/>
        </p:nvSpPr>
        <p:spPr>
          <a:xfrm>
            <a:off x="1295400" y="1524000"/>
            <a:ext cx="9296400" cy="4572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18C9D-AC63-4C79-8035-05A0EB37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9EC5E-E09F-4751-B31E-5F0A1E616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825625"/>
            <a:ext cx="9525000" cy="4351338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c:\FoP\node_modules\readline-sync\readline-sync.js</a:t>
            </a:r>
          </a:p>
          <a:p>
            <a:pPr marL="0" indent="0" algn="l" rtl="0">
              <a:buNone/>
            </a:pPr>
            <a:r>
              <a:rPr lang="fr-FR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c:\FoP\node_modules\.package-lock</a:t>
            </a:r>
            <a:endParaRPr lang="en-US" sz="2400" b="0" i="0" dirty="0">
              <a:solidFill>
                <a:srgbClr val="4D5156"/>
              </a:solidFill>
              <a:effectLst/>
              <a:latin typeface="Roboto" panose="02000000000000000000" pitchFamily="2" charset="0"/>
            </a:endParaRPr>
          </a:p>
          <a:p>
            <a:pPr marL="0" indent="0" algn="l" rtl="0">
              <a:buNone/>
            </a:pPr>
            <a:r>
              <a:rPr lang="en-US" sz="24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</a:rPr>
              <a:t>c:\FoP\node_modules\readline-sync\package.json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		</a:t>
            </a: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Downloaded from the web when </a:t>
            </a:r>
            <a:r>
              <a:rPr lang="en-US" sz="1800" dirty="0" err="1">
                <a:solidFill>
                  <a:srgbClr val="7030A0"/>
                </a:solidFill>
                <a:latin typeface="Roboto" panose="02000000000000000000" pitchFamily="2" charset="0"/>
              </a:rPr>
              <a:t>npm</a:t>
            </a: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 install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Roboto" panose="02000000000000000000" pitchFamily="2" charset="0"/>
              </a:rPr>
              <a:t>		External modules that your program needs</a:t>
            </a:r>
            <a:endParaRPr lang="en-US" sz="1800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b="1" u="sng" dirty="0" err="1">
                <a:latin typeface="Courier New" panose="02070309020205020404" pitchFamily="49" charset="0"/>
              </a:rPr>
              <a:t>package.json</a:t>
            </a:r>
            <a:endParaRPr lang="en-US" sz="1800" b="1" u="sng" dirty="0"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</a:rPr>
              <a:t>	</a:t>
            </a:r>
            <a:r>
              <a:rPr lang="en-US" sz="1800" dirty="0">
                <a:latin typeface="Courier New" panose="02070309020205020404" pitchFamily="49" charset="0"/>
              </a:rPr>
              <a:t>"homepage": "https://github.com/</a:t>
            </a:r>
            <a:r>
              <a:rPr lang="en-US" sz="1800" dirty="0" err="1">
                <a:latin typeface="Courier New" panose="02070309020205020404" pitchFamily="49" charset="0"/>
              </a:rPr>
              <a:t>anseki</a:t>
            </a:r>
            <a:r>
              <a:rPr lang="en-US" sz="1800" dirty="0">
                <a:latin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</a:rPr>
              <a:t>readline</a:t>
            </a:r>
            <a:r>
              <a:rPr lang="en-US" sz="1800" dirty="0">
                <a:latin typeface="Courier New" panose="02070309020205020404" pitchFamily="49" charset="0"/>
              </a:rPr>
              <a:t>-sync",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"repository":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"type": "git",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</a:rPr>
              <a:t>	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93701-486B-46C1-97A0-E5903E76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7E3EF-4720-4539-AD7B-6F2CD10B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2B0534B6-8AE4-4431-8FDE-EBC8533AEE11}"/>
              </a:ext>
            </a:extLst>
          </p:cNvPr>
          <p:cNvSpPr/>
          <p:nvPr/>
        </p:nvSpPr>
        <p:spPr>
          <a:xfrm rot="16200000">
            <a:off x="5924550" y="95250"/>
            <a:ext cx="190500" cy="6096000"/>
          </a:xfrm>
          <a:prstGeom prst="leftBrace">
            <a:avLst>
              <a:gd name="adj1" fmla="val 8333"/>
              <a:gd name="adj2" fmla="val 4972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CC776B-B64A-47E5-8EE5-5056279728A7}"/>
              </a:ext>
            </a:extLst>
          </p:cNvPr>
          <p:cNvSpPr/>
          <p:nvPr/>
        </p:nvSpPr>
        <p:spPr>
          <a:xfrm>
            <a:off x="5485836" y="4495800"/>
            <a:ext cx="1752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C846EC-522E-4384-B946-6520972795C0}"/>
              </a:ext>
            </a:extLst>
          </p:cNvPr>
          <p:cNvSpPr/>
          <p:nvPr/>
        </p:nvSpPr>
        <p:spPr>
          <a:xfrm>
            <a:off x="3733800" y="5181600"/>
            <a:ext cx="1143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ACB924C2-12CF-44BB-8AC1-EE65A7737938}"/>
              </a:ext>
            </a:extLst>
          </p:cNvPr>
          <p:cNvSpPr txBox="1"/>
          <p:nvPr/>
        </p:nvSpPr>
        <p:spPr>
          <a:xfrm>
            <a:off x="10618312" y="618857"/>
            <a:ext cx="93766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Extra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0B20703-A03F-4155-A79C-686B782D752B}"/>
              </a:ext>
            </a:extLst>
          </p:cNvPr>
          <p:cNvSpPr/>
          <p:nvPr/>
        </p:nvSpPr>
        <p:spPr>
          <a:xfrm>
            <a:off x="9169910" y="1660334"/>
            <a:ext cx="2386580" cy="57906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Program that we want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9E5C47E-928F-43BA-93B3-AC5494F06296}"/>
              </a:ext>
            </a:extLst>
          </p:cNvPr>
          <p:cNvSpPr/>
          <p:nvPr/>
        </p:nvSpPr>
        <p:spPr>
          <a:xfrm>
            <a:off x="7238436" y="2133599"/>
            <a:ext cx="3124764" cy="609601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Tracks program version installed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71186AD2-BD5A-425A-9E1E-DAF8C639E45A}"/>
              </a:ext>
            </a:extLst>
          </p:cNvPr>
          <p:cNvSpPr/>
          <p:nvPr/>
        </p:nvSpPr>
        <p:spPr>
          <a:xfrm>
            <a:off x="9068565" y="2614346"/>
            <a:ext cx="2386580" cy="579064"/>
          </a:xfrm>
          <a:prstGeom prst="lef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Track packages we use</a:t>
            </a:r>
          </a:p>
        </p:txBody>
      </p:sp>
      <p:sp>
        <p:nvSpPr>
          <p:cNvPr id="16" name="Explosion: 8 Points 15">
            <a:extLst>
              <a:ext uri="{FF2B5EF4-FFF2-40B4-BE49-F238E27FC236}">
                <a16:creationId xmlns:a16="http://schemas.microsoft.com/office/drawing/2014/main" id="{CB61D284-DFF6-4404-889A-B1ADC7B927FE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216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EC0D0-7604-4DA3-BECA-F606CDF17363}"/>
              </a:ext>
            </a:extLst>
          </p:cNvPr>
          <p:cNvSpPr/>
          <p:nvPr/>
        </p:nvSpPr>
        <p:spPr>
          <a:xfrm>
            <a:off x="1447800" y="1447800"/>
            <a:ext cx="8763000" cy="4800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FF233-71FE-46EC-8AF3-248D7161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Git &amp;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58014-47F2-40E5-AA88-1E753D0E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600200"/>
            <a:ext cx="7924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33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202020204" pitchFamily="34" charset="0"/>
              </a:rPr>
              <a:t>1991 Finnish student </a:t>
            </a:r>
            <a:r>
              <a:rPr lang="en-US" sz="3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202020204" pitchFamily="34" charset="0"/>
              </a:rPr>
              <a:t>Linus Torvalds created a new </a:t>
            </a:r>
            <a:r>
              <a:rPr lang="en-US" sz="3300" i="0" dirty="0">
                <a:solidFill>
                  <a:srgbClr val="FF0000"/>
                </a:solidFill>
                <a:effectLst/>
                <a:latin typeface="Abadi" panose="020B0604020202020204" pitchFamily="34" charset="0"/>
              </a:rPr>
              <a:t>free</a:t>
            </a:r>
            <a:r>
              <a:rPr lang="en-US" sz="3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202020204" pitchFamily="34" charset="0"/>
              </a:rPr>
              <a:t> operating system at age 22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Linux is </a:t>
            </a:r>
            <a:r>
              <a:rPr lang="en-US" sz="2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202020204" pitchFamily="34" charset="0"/>
              </a:rPr>
              <a:t>a combination of UNIX and his name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  <a:latin typeface="Abadi" panose="020B0604020202020204" pitchFamily="34" charset="0"/>
              </a:rPr>
              <a:t>Open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 source code</a:t>
            </a:r>
            <a:endParaRPr lang="en-US" sz="28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" panose="020B0604020202020204" pitchFamily="34" charset="0"/>
            </a:endParaRPr>
          </a:p>
          <a:p>
            <a:r>
              <a:rPr lang="en-US" sz="33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202020204" pitchFamily="34" charset="0"/>
              </a:rPr>
              <a:t>2005 Git VSC (version software control)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  <a:latin typeface="Abadi" panose="020B0604020202020204" pitchFamily="34" charset="0"/>
              </a:rPr>
              <a:t>Open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 source development tool</a:t>
            </a:r>
          </a:p>
          <a:p>
            <a:r>
              <a:rPr lang="en-US" sz="33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badi" panose="020B0604020202020204" pitchFamily="34" charset="0"/>
              </a:rPr>
              <a:t>2008 Git</a:t>
            </a:r>
            <a:r>
              <a:rPr lang="en-US" sz="33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202020204" pitchFamily="34" charset="0"/>
              </a:rPr>
              <a:t>Hub </a:t>
            </a:r>
          </a:p>
          <a:p>
            <a:pPr lvl="1"/>
            <a:r>
              <a:rPr lang="en-US" sz="2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202020204" pitchFamily="34" charset="0"/>
              </a:rPr>
              <a:t>Uses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Git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Web based </a:t>
            </a:r>
            <a:r>
              <a:rPr lang="en-US" sz="2800" dirty="0">
                <a:solidFill>
                  <a:srgbClr val="7030A0"/>
                </a:solidFill>
                <a:latin typeface="Abadi" panose="020B0604020202020204" pitchFamily="34" charset="0"/>
              </a:rPr>
              <a:t>open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 source library</a:t>
            </a:r>
          </a:p>
          <a:p>
            <a:pPr lvl="1"/>
            <a:r>
              <a:rPr lang="en-US" sz="28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badi" panose="020B0604020202020204" pitchFamily="34" charset="0"/>
              </a:rPr>
              <a:t>Collaborative work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202020204" pitchFamily="34" charset="0"/>
              </a:rPr>
              <a:t>Bragging rights</a:t>
            </a:r>
            <a:endParaRPr lang="en-US" sz="280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badi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DEF52-F02B-46EF-BBAA-4F115078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53865-8E37-410D-B688-2335B3FF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1C96FCCA-997A-4527-9547-FA508CC28193}"/>
              </a:ext>
            </a:extLst>
          </p:cNvPr>
          <p:cNvSpPr txBox="1"/>
          <p:nvPr/>
        </p:nvSpPr>
        <p:spPr>
          <a:xfrm>
            <a:off x="10618312" y="618857"/>
            <a:ext cx="93766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Extra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CD92CC9D-957E-4F65-9B52-8EA3F2AA9600}"/>
              </a:ext>
            </a:extLst>
          </p:cNvPr>
          <p:cNvSpPr/>
          <p:nvPr/>
        </p:nvSpPr>
        <p:spPr>
          <a:xfrm>
            <a:off x="9753600" y="345834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639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kern="0" dirty="0">
                <a:solidFill>
                  <a:schemeClr val="bg1"/>
                </a:solidFill>
              </a:rPr>
              <a:t>Getting User’s Keyboard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1911" y="2057400"/>
            <a:ext cx="9526089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. Create a </a:t>
            </a:r>
            <a:r>
              <a:rPr lang="en-US" sz="2800" dirty="0" err="1">
                <a:solidFill>
                  <a:schemeClr val="bg1"/>
                </a:solidFill>
              </a:rPr>
              <a:t>readline</a:t>
            </a:r>
            <a:r>
              <a:rPr lang="en-US" sz="2800" dirty="0">
                <a:solidFill>
                  <a:schemeClr val="bg1"/>
                </a:solidFill>
              </a:rPr>
              <a:t>-sync object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		var input = require('</a:t>
            </a:r>
            <a:r>
              <a:rPr lang="en-US" sz="2800" dirty="0" err="1">
                <a:solidFill>
                  <a:schemeClr val="bg1"/>
                </a:solidFill>
              </a:rPr>
              <a:t>readline</a:t>
            </a:r>
            <a:r>
              <a:rPr lang="en-US" sz="2800" dirty="0">
                <a:solidFill>
                  <a:schemeClr val="bg1"/>
                </a:solidFill>
              </a:rPr>
              <a:t>-sync');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sz="2800" dirty="0">
                <a:solidFill>
                  <a:schemeClr val="bg1"/>
                </a:solidFill>
              </a:rPr>
              <a:t>Use the methods question() to obtain user’s input in a form of a String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D3FF2-46B0-4591-9FE6-8971B331C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2286000"/>
            <a:ext cx="3429000" cy="92333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Courier New" panose="02070309020205020404" pitchFamily="49" charset="0"/>
                <a:ea typeface="PMingLiU" panose="020B0604030504040204" pitchFamily="18" charset="-120"/>
                <a:cs typeface="Courier New" panose="02070309020205020404" pitchFamily="49" charset="0"/>
              </a:rPr>
              <a:t>Declares that input is an object needed to capture keyboard input</a:t>
            </a:r>
            <a:endParaRPr lang="en-US" altLang="en-US" sz="1800" b="1" dirty="0">
              <a:solidFill>
                <a:schemeClr val="bg1"/>
              </a:solidFill>
              <a:ea typeface="PMingLiU" panose="020B0604030504040204" pitchFamily="18" charset="-12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3E74F5-5FE8-484D-A5F4-B358B15D8F58}"/>
              </a:ext>
            </a:extLst>
          </p:cNvPr>
          <p:cNvCxnSpPr>
            <a:cxnSpLocks/>
          </p:cNvCxnSpPr>
          <p:nvPr/>
        </p:nvCxnSpPr>
        <p:spPr>
          <a:xfrm flipH="1">
            <a:off x="7478260" y="2747665"/>
            <a:ext cx="2941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582521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67378" y="4741054"/>
            <a:ext cx="6554290" cy="1697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May I have your name? C.K.</a:t>
            </a:r>
          </a:p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Hi C.K!</a:t>
            </a:r>
          </a:p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What is your favourite Food? Satay</a:t>
            </a:r>
          </a:p>
          <a:p>
            <a:r>
              <a:rPr lang="en-SG" sz="2800" dirty="0">
                <a:solidFill>
                  <a:schemeClr val="bg2">
                    <a:lumMod val="90000"/>
                  </a:schemeClr>
                </a:solidFill>
              </a:rPr>
              <a:t>Oh, C.K. loves Satay!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40059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bg1"/>
                </a:solidFill>
              </a:rPr>
              <a:t>Getting User’s Keyboard Input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41911" y="2057400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1078424"/>
            <a:ext cx="11049000" cy="3371928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8E5D4D-1F75-4A19-B352-884E0DEA5407}"/>
              </a:ext>
            </a:extLst>
          </p:cNvPr>
          <p:cNvSpPr/>
          <p:nvPr/>
        </p:nvSpPr>
        <p:spPr>
          <a:xfrm>
            <a:off x="427228" y="1369126"/>
            <a:ext cx="109506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>
                <a:latin typeface="Consolas" panose="020B0609020204030204" pitchFamily="49" charset="0"/>
              </a:rPr>
              <a:t>var </a:t>
            </a:r>
            <a:r>
              <a:rPr lang="en-SG" sz="2400" dirty="0">
                <a:highlight>
                  <a:srgbClr val="00FFFF"/>
                </a:highlight>
                <a:latin typeface="Consolas" panose="020B0609020204030204" pitchFamily="49" charset="0"/>
              </a:rPr>
              <a:t>input</a:t>
            </a:r>
            <a:r>
              <a:rPr lang="en-SG" sz="2400" dirty="0">
                <a:latin typeface="Consolas" panose="020B0609020204030204" pitchFamily="49" charset="0"/>
              </a:rPr>
              <a:t> = require('readline-sync');</a:t>
            </a:r>
          </a:p>
          <a:p>
            <a:br>
              <a:rPr lang="en-SG" sz="2400" dirty="0">
                <a:latin typeface="Consolas" panose="020B0609020204030204" pitchFamily="49" charset="0"/>
              </a:rPr>
            </a:br>
            <a:r>
              <a:rPr lang="en-SG" sz="2400" dirty="0">
                <a:latin typeface="Consolas" panose="020B0609020204030204" pitchFamily="49" charset="0"/>
              </a:rPr>
              <a:t>var userName = </a:t>
            </a:r>
            <a:r>
              <a:rPr lang="en-SG" sz="2400" dirty="0">
                <a:highlight>
                  <a:srgbClr val="00FFFF"/>
                </a:highlight>
                <a:latin typeface="Consolas" panose="020B0609020204030204" pitchFamily="49" charset="0"/>
              </a:rPr>
              <a:t>input</a:t>
            </a:r>
            <a:r>
              <a:rPr lang="en-SG" sz="2400" dirty="0">
                <a:latin typeface="Consolas" panose="020B0609020204030204" pitchFamily="49" charset="0"/>
              </a:rPr>
              <a:t>.</a:t>
            </a:r>
            <a:r>
              <a:rPr lang="en-SG" sz="2400" dirty="0">
                <a:highlight>
                  <a:srgbClr val="FFFF00"/>
                </a:highlight>
                <a:latin typeface="Consolas" panose="020B0609020204030204" pitchFamily="49" charset="0"/>
              </a:rPr>
              <a:t>question</a:t>
            </a:r>
            <a:r>
              <a:rPr lang="en-SG" sz="2400" dirty="0">
                <a:latin typeface="Consolas" panose="020B0609020204030204" pitchFamily="49" charset="0"/>
              </a:rPr>
              <a:t>('May I have your name? ');</a:t>
            </a:r>
          </a:p>
          <a:p>
            <a:r>
              <a:rPr lang="en-SG" sz="2400" dirty="0">
                <a:latin typeface="Consolas" panose="020B0609020204030204" pitchFamily="49" charset="0"/>
              </a:rPr>
              <a:t>console.log('Hi ' + userName + '!');</a:t>
            </a:r>
          </a:p>
          <a:p>
            <a:br>
              <a:rPr lang="en-SG" sz="2400" dirty="0">
                <a:latin typeface="Consolas" panose="020B0609020204030204" pitchFamily="49" charset="0"/>
              </a:rPr>
            </a:br>
            <a:r>
              <a:rPr lang="en-SG" sz="2400" dirty="0">
                <a:latin typeface="Consolas" panose="020B0609020204030204" pitchFamily="49" charset="0"/>
              </a:rPr>
              <a:t>var favFood = </a:t>
            </a:r>
            <a:r>
              <a:rPr lang="en-SG" sz="2400" dirty="0">
                <a:highlight>
                  <a:srgbClr val="00FFFF"/>
                </a:highlight>
                <a:latin typeface="Consolas" panose="020B0609020204030204" pitchFamily="49" charset="0"/>
              </a:rPr>
              <a:t>input</a:t>
            </a:r>
            <a:r>
              <a:rPr lang="en-SG" sz="2400" dirty="0">
                <a:latin typeface="Consolas" panose="020B0609020204030204" pitchFamily="49" charset="0"/>
              </a:rPr>
              <a:t>.</a:t>
            </a:r>
            <a:r>
              <a:rPr lang="en-SG" sz="2400" dirty="0">
                <a:highlight>
                  <a:srgbClr val="FFFF00"/>
                </a:highlight>
                <a:latin typeface="Consolas" panose="020B0609020204030204" pitchFamily="49" charset="0"/>
              </a:rPr>
              <a:t>question</a:t>
            </a:r>
            <a:r>
              <a:rPr lang="en-SG" sz="2400" dirty="0">
                <a:latin typeface="Consolas" panose="020B0609020204030204" pitchFamily="49" charset="0"/>
              </a:rPr>
              <a:t>('What is your favourite food? ');</a:t>
            </a:r>
          </a:p>
          <a:p>
            <a:r>
              <a:rPr lang="en-SG" sz="2400" dirty="0">
                <a:latin typeface="Consolas" panose="020B0609020204030204" pitchFamily="49" charset="0"/>
              </a:rPr>
              <a:t>console.log('Oh, ' + userName + ' loves ' + favFood + '!');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B7CA6-DF5C-43BB-B20E-7A011D9A3DB6}"/>
              </a:ext>
            </a:extLst>
          </p:cNvPr>
          <p:cNvSpPr txBox="1"/>
          <p:nvPr/>
        </p:nvSpPr>
        <p:spPr>
          <a:xfrm>
            <a:off x="7923374" y="1615086"/>
            <a:ext cx="2514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Program is paused here for user’s input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647F51-07D4-4A62-915F-C1831E29530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84292" y="1938251"/>
            <a:ext cx="2239083" cy="405052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DD25DB-856B-48E7-86EC-1B3E181BC4D6}"/>
              </a:ext>
            </a:extLst>
          </p:cNvPr>
          <p:cNvCxnSpPr>
            <a:cxnSpLocks/>
          </p:cNvCxnSpPr>
          <p:nvPr/>
        </p:nvCxnSpPr>
        <p:spPr>
          <a:xfrm flipH="1">
            <a:off x="5714998" y="2261417"/>
            <a:ext cx="4539870" cy="965243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93DCF3-05C0-4003-B182-A5B2A8101BEC}"/>
              </a:ext>
            </a:extLst>
          </p:cNvPr>
          <p:cNvGrpSpPr/>
          <p:nvPr/>
        </p:nvGrpSpPr>
        <p:grpSpPr>
          <a:xfrm>
            <a:off x="6178554" y="4773517"/>
            <a:ext cx="3993106" cy="925183"/>
            <a:chOff x="5029200" y="4391039"/>
            <a:chExt cx="3993106" cy="92518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574036-A1EE-4E05-BCA4-880A20E2A654}"/>
                </a:ext>
              </a:extLst>
            </p:cNvPr>
            <p:cNvSpPr txBox="1"/>
            <p:nvPr/>
          </p:nvSpPr>
          <p:spPr>
            <a:xfrm>
              <a:off x="6291044" y="4391039"/>
              <a:ext cx="2731262" cy="40011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SG" sz="2000" dirty="0"/>
                <a:t>User’s Keyboard Input 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E006CC-D03F-45A1-8C48-D68A41ECA4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29200" y="4532291"/>
              <a:ext cx="1261845" cy="75391"/>
            </a:xfrm>
            <a:prstGeom prst="straightConnector1">
              <a:avLst/>
            </a:prstGeom>
            <a:ln w="317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77DD362-7BD0-4D69-A4B3-58F451FE7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2722" y="4760371"/>
              <a:ext cx="1936278" cy="555851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FFC90370-C961-42FE-8C38-925DC8AADB94}"/>
              </a:ext>
            </a:extLst>
          </p:cNvPr>
          <p:cNvSpPr/>
          <p:nvPr/>
        </p:nvSpPr>
        <p:spPr>
          <a:xfrm>
            <a:off x="37022" y="931631"/>
            <a:ext cx="1447800" cy="1143000"/>
          </a:xfrm>
          <a:prstGeom prst="wedgeRectCallout">
            <a:avLst>
              <a:gd name="adj1" fmla="val 89432"/>
              <a:gd name="adj2" fmla="val 70769"/>
            </a:avLst>
          </a:prstGeom>
          <a:solidFill>
            <a:srgbClr val="2173F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Takes input data as string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5BADA472-6538-41A8-8613-4BA08A9E42F8}"/>
              </a:ext>
            </a:extLst>
          </p:cNvPr>
          <p:cNvSpPr/>
          <p:nvPr/>
        </p:nvSpPr>
        <p:spPr>
          <a:xfrm>
            <a:off x="60670" y="3981306"/>
            <a:ext cx="1447800" cy="1143000"/>
          </a:xfrm>
          <a:prstGeom prst="wedgeRectCallout">
            <a:avLst>
              <a:gd name="adj1" fmla="val 68646"/>
              <a:gd name="adj2" fmla="val -85180"/>
            </a:avLst>
          </a:prstGeom>
          <a:solidFill>
            <a:srgbClr val="2173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Takes input data as string</a:t>
            </a:r>
          </a:p>
        </p:txBody>
      </p:sp>
      <p:sp>
        <p:nvSpPr>
          <p:cNvPr id="21" name="Explosion: 8 Points 20">
            <a:extLst>
              <a:ext uri="{FF2B5EF4-FFF2-40B4-BE49-F238E27FC236}">
                <a16:creationId xmlns:a16="http://schemas.microsoft.com/office/drawing/2014/main" id="{9C666984-00F9-4115-855C-205EAEBE1072}"/>
              </a:ext>
            </a:extLst>
          </p:cNvPr>
          <p:cNvSpPr/>
          <p:nvPr/>
        </p:nvSpPr>
        <p:spPr>
          <a:xfrm>
            <a:off x="10014323" y="123672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141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Converting Strings to Numbers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150" y="1371600"/>
            <a:ext cx="11092249" cy="4984750"/>
          </a:xfrm>
        </p:spPr>
        <p:txBody>
          <a:bodyPr>
            <a:normAutofit/>
          </a:bodyPr>
          <a:lstStyle/>
          <a:p>
            <a:r>
              <a:rPr lang="en-US" sz="2400" dirty="0"/>
              <a:t>The input returned from the keyboard is a string.</a:t>
            </a:r>
          </a:p>
          <a:p>
            <a:r>
              <a:rPr lang="en-US" sz="2400" dirty="0"/>
              <a:t>To obtain the input as a number, you have to convert a string into a number.</a:t>
            </a:r>
          </a:p>
          <a:p>
            <a:r>
              <a:rPr lang="en-US" sz="2400" dirty="0"/>
              <a:t>To convert a string into an </a:t>
            </a:r>
            <a:r>
              <a:rPr lang="en-US" sz="2400" u="sng" dirty="0"/>
              <a:t>integer (whole number)</a:t>
            </a:r>
            <a:r>
              <a:rPr lang="en-US" sz="2400" dirty="0"/>
              <a:t>, you can use the built-in </a:t>
            </a:r>
            <a:r>
              <a:rPr lang="en-US" sz="2400" b="1" u="sng" dirty="0">
                <a:solidFill>
                  <a:srgbClr val="7030A0"/>
                </a:solidFill>
              </a:rPr>
              <a:t>parseInt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function as follows: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var intValue = </a:t>
            </a:r>
            <a:r>
              <a:rPr lang="en-US" b="1" dirty="0"/>
              <a:t>parseInt</a:t>
            </a:r>
            <a:r>
              <a:rPr lang="en-US" dirty="0"/>
              <a:t> ( intString );</a:t>
            </a:r>
          </a:p>
          <a:p>
            <a:pPr marL="0" indent="0">
              <a:buNone/>
            </a:pPr>
            <a:r>
              <a:rPr lang="en-US" dirty="0"/>
              <a:t>	where intString is a numeric string such as “123”.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Similarly, To convert a string into an float, you can use the built-in </a:t>
            </a:r>
            <a:r>
              <a:rPr lang="en-US" sz="2400" b="1" u="sng" dirty="0">
                <a:solidFill>
                  <a:srgbClr val="002060"/>
                </a:solidFill>
              </a:rPr>
              <a:t>parseFloat</a:t>
            </a:r>
            <a:r>
              <a:rPr lang="en-US" sz="2400" dirty="0"/>
              <a:t>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F60845E-F60D-4397-BC7E-A17032632A72}"/>
              </a:ext>
            </a:extLst>
          </p:cNvPr>
          <p:cNvSpPr/>
          <p:nvPr/>
        </p:nvSpPr>
        <p:spPr>
          <a:xfrm>
            <a:off x="6417274" y="2799403"/>
            <a:ext cx="2514600" cy="533400"/>
          </a:xfrm>
          <a:prstGeom prst="wedgeRectCallout">
            <a:avLst>
              <a:gd name="adj1" fmla="val -50046"/>
              <a:gd name="adj2" fmla="val 106792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Convert string to int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513284D2-DF5D-49F7-99E1-C5B6A1547551}"/>
              </a:ext>
            </a:extLst>
          </p:cNvPr>
          <p:cNvSpPr/>
          <p:nvPr/>
        </p:nvSpPr>
        <p:spPr>
          <a:xfrm>
            <a:off x="10014323" y="123672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9D469FC-4319-4249-94CE-012B7C201A2E}"/>
              </a:ext>
            </a:extLst>
          </p:cNvPr>
          <p:cNvSpPr/>
          <p:nvPr/>
        </p:nvSpPr>
        <p:spPr>
          <a:xfrm>
            <a:off x="8457666" y="5665634"/>
            <a:ext cx="3277134" cy="533400"/>
          </a:xfrm>
          <a:prstGeom prst="wedgeRectCallout">
            <a:avLst>
              <a:gd name="adj1" fmla="val 6231"/>
              <a:gd name="adj2" fmla="val -78922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Convert string </a:t>
            </a:r>
            <a:r>
              <a:rPr lang="en-SG">
                <a:solidFill>
                  <a:schemeClr val="bg1"/>
                </a:solidFill>
              </a:rPr>
              <a:t>to floating point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35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Parsing String values into numerical format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E4C62F-57BB-4937-A6B3-8C7F34A48ABD}"/>
              </a:ext>
            </a:extLst>
          </p:cNvPr>
          <p:cNvSpPr txBox="1">
            <a:spLocks noChangeArrowheads="1"/>
          </p:cNvSpPr>
          <p:nvPr/>
        </p:nvSpPr>
        <p:spPr>
          <a:xfrm>
            <a:off x="1295400" y="2667000"/>
            <a:ext cx="6096000" cy="2362200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90000"/>
              </a:lnSpc>
              <a:buFont typeface="Wingdings 3" charset="2"/>
              <a:buNone/>
            </a:pPr>
            <a:endParaRPr lang="en-GB" altLang="en-US" sz="24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 typeface="Wingdings 3" charset="2"/>
              <a:buNone/>
            </a:pPr>
            <a:r>
              <a:rPr lang="en-GB" altLang="en-US" sz="2400" dirty="0">
                <a:latin typeface="Consolas" panose="020B0609020204030204" pitchFamily="49" charset="0"/>
              </a:rPr>
              <a:t>var </a:t>
            </a:r>
            <a:r>
              <a:rPr lang="en-GB" altLang="en-US" sz="2400" dirty="0" err="1">
                <a:latin typeface="Consolas" panose="020B0609020204030204" pitchFamily="49" charset="0"/>
              </a:rPr>
              <a:t>adminNum</a:t>
            </a:r>
            <a:r>
              <a:rPr lang="en-GB" altLang="en-US" sz="2400" dirty="0">
                <a:latin typeface="Consolas" panose="020B0609020204030204" pitchFamily="49" charset="0"/>
              </a:rPr>
              <a:t> = </a:t>
            </a:r>
            <a:r>
              <a:rPr lang="en-GB" altLang="en-US" sz="2400" dirty="0" err="1">
                <a:latin typeface="Consolas" panose="020B0609020204030204" pitchFamily="49" charset="0"/>
              </a:rPr>
              <a:t>parseInt</a:t>
            </a:r>
            <a:r>
              <a:rPr lang="en-GB" altLang="en-US" sz="2400" dirty="0">
                <a:latin typeface="Consolas" panose="020B0609020204030204" pitchFamily="49" charset="0"/>
              </a:rPr>
              <a:t>("123456");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GB" altLang="en-US" sz="24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GB" altLang="en-US" sz="2400" dirty="0">
                <a:latin typeface="Consolas" panose="020B0609020204030204" pitchFamily="49" charset="0"/>
              </a:rPr>
              <a:t>var salary = </a:t>
            </a:r>
            <a:r>
              <a:rPr lang="en-GB" altLang="en-US" sz="2400" dirty="0" err="1">
                <a:latin typeface="Consolas" panose="020B0609020204030204" pitchFamily="49" charset="0"/>
              </a:rPr>
              <a:t>parseFloat</a:t>
            </a:r>
            <a:r>
              <a:rPr lang="en-GB" altLang="en-US" sz="2400" dirty="0">
                <a:latin typeface="Consolas" panose="020B0609020204030204" pitchFamily="49" charset="0"/>
              </a:rPr>
              <a:t>("1234.5");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8518222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6D94CB4-D41B-4837-B3AA-FCC91F972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10058399" cy="20867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var input = require('readline-sync');</a:t>
            </a:r>
          </a:p>
          <a:p>
            <a:pPr>
              <a:buNone/>
            </a:pP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var salary, userInput;</a:t>
            </a:r>
          </a:p>
          <a:p>
            <a:pPr>
              <a:buNone/>
            </a:pP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userInput = input.question("Please enter your salary: ");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95772BAE-15B7-41C3-ACFD-09066B87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90223"/>
            <a:ext cx="1981200" cy="4001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solidFill>
                  <a:schemeClr val="bg1"/>
                </a:solidFill>
                <a:latin typeface="Tahoma" panose="020B0604030504040204" pitchFamily="34" charset="0"/>
              </a:rPr>
              <a:t>Sample output: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B499FF67-8540-464A-9954-E8829067F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885319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>
                <a:latin typeface="Tahoma" panose="020B0604030504040204" pitchFamily="34" charset="0"/>
              </a:rPr>
              <a:t>User enters 1234.50 and press enter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F0B7C024-6D81-401F-9A5E-2BC30BFDD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284984"/>
            <a:ext cx="26906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800" dirty="0">
                <a:latin typeface="Tahoma" panose="020B0604030504040204" pitchFamily="34" charset="0"/>
              </a:rPr>
              <a:t>userInput = “1234.50”</a:t>
            </a:r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142CAC6-AE0D-48D9-8F95-12B9D148A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9481" y="5821757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39CBDB29-F8DF-437B-A551-2AC5C3286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5247" y="5552457"/>
            <a:ext cx="1600200" cy="10772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GB" altLang="en-US" sz="1600" dirty="0">
                <a:latin typeface="Tahoma" panose="020B0604030504040204" pitchFamily="34" charset="0"/>
              </a:rPr>
              <a:t>This is a string value but we need a floating point number !!</a:t>
            </a: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E6A6D378-8625-433D-BFD4-4942C46EDF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26720" y="6291122"/>
            <a:ext cx="457200" cy="120631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S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C5C002-63E0-4655-A2E1-3F6D3A0B8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29"/>
          <a:stretch/>
        </p:blipFill>
        <p:spPr>
          <a:xfrm>
            <a:off x="1509878" y="4227841"/>
            <a:ext cx="5259603" cy="420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542F48-3BF6-43E9-8E64-8B687BD3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878" y="5538086"/>
            <a:ext cx="6325822" cy="400052"/>
          </a:xfrm>
          <a:prstGeom prst="rect">
            <a:avLst/>
          </a:prstGeom>
        </p:spPr>
      </p:pic>
      <p:sp>
        <p:nvSpPr>
          <p:cNvPr id="16" name="Arrow: Down 3">
            <a:extLst>
              <a:ext uri="{FF2B5EF4-FFF2-40B4-BE49-F238E27FC236}">
                <a16:creationId xmlns:a16="http://schemas.microsoft.com/office/drawing/2014/main" id="{3EE68F14-5680-46B3-A825-A84891453D70}"/>
              </a:ext>
            </a:extLst>
          </p:cNvPr>
          <p:cNvSpPr/>
          <p:nvPr/>
        </p:nvSpPr>
        <p:spPr>
          <a:xfrm>
            <a:off x="3703443" y="4769485"/>
            <a:ext cx="969346" cy="647317"/>
          </a:xfrm>
          <a:prstGeom prst="downArrow">
            <a:avLst>
              <a:gd name="adj1" fmla="val 50000"/>
              <a:gd name="adj2" fmla="val 51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4105601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65" y="141793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36D94CB4-D41B-4837-B3AA-FCC91F972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10058399" cy="24560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dirty="0">
                <a:latin typeface="Consolas" panose="020B0609020204030204" pitchFamily="49" charset="0"/>
              </a:rPr>
              <a:t>var input = require('</a:t>
            </a:r>
            <a:r>
              <a:rPr lang="en-US" sz="2400" dirty="0" err="1">
                <a:latin typeface="Consolas" panose="020B0609020204030204" pitchFamily="49" charset="0"/>
              </a:rPr>
              <a:t>readline</a:t>
            </a:r>
            <a:r>
              <a:rPr lang="en-US" sz="2400" dirty="0">
                <a:latin typeface="Consolas" panose="020B0609020204030204" pitchFamily="49" charset="0"/>
              </a:rPr>
              <a:t>-sync');</a:t>
            </a:r>
          </a:p>
          <a:p>
            <a:pPr>
              <a:buNone/>
            </a:pP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var salary, userInput;</a:t>
            </a:r>
          </a:p>
          <a:p>
            <a:pPr>
              <a:buNone/>
            </a:pP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userInput = input.question("Please enter your salary: ");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</a:rPr>
              <a:t>salary = parseFloat(userInput);</a:t>
            </a:r>
          </a:p>
        </p:txBody>
      </p:sp>
      <p:sp>
        <p:nvSpPr>
          <p:cNvPr id="21" name="AutoShape 4">
            <a:extLst>
              <a:ext uri="{FF2B5EF4-FFF2-40B4-BE49-F238E27FC236}">
                <a16:creationId xmlns:a16="http://schemas.microsoft.com/office/drawing/2014/main" id="{69F0893D-78ED-4BCE-AFF3-9DF04D45D723}"/>
              </a:ext>
            </a:extLst>
          </p:cNvPr>
          <p:cNvSpPr>
            <a:spLocks/>
          </p:cNvSpPr>
          <p:nvPr/>
        </p:nvSpPr>
        <p:spPr bwMode="auto">
          <a:xfrm rot="5400000">
            <a:off x="4025990" y="2272122"/>
            <a:ext cx="371363" cy="3286376"/>
          </a:xfrm>
          <a:prstGeom prst="rightBrace">
            <a:avLst>
              <a:gd name="adj1" fmla="val 241667"/>
              <a:gd name="adj2" fmla="val 50000"/>
            </a:avLst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153784CC-1A17-4E3E-B7F6-E5203CDBE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310738"/>
            <a:ext cx="6228273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000" dirty="0">
                <a:latin typeface="Tahoma" panose="020B0604030504040204" pitchFamily="34" charset="0"/>
              </a:rPr>
              <a:t>Converts a string value into a floating-point number</a:t>
            </a:r>
          </a:p>
        </p:txBody>
      </p:sp>
      <p:sp>
        <p:nvSpPr>
          <p:cNvPr id="23" name="Text Box 7">
            <a:extLst>
              <a:ext uri="{FF2B5EF4-FFF2-40B4-BE49-F238E27FC236}">
                <a16:creationId xmlns:a16="http://schemas.microsoft.com/office/drawing/2014/main" id="{8C074EC5-BD28-4D63-BCBA-1E1CF7742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961709"/>
            <a:ext cx="640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GB" altLang="en-US" sz="2400" dirty="0">
                <a:latin typeface="Tahoma" panose="020B0604030504040204" pitchFamily="34" charset="0"/>
              </a:rPr>
              <a:t>Therefore, assuming user enters 1234.50,</a:t>
            </a:r>
            <a:br>
              <a:rPr lang="en-GB" altLang="en-US" sz="2400" dirty="0">
                <a:latin typeface="Tahoma" panose="020B0604030504040204" pitchFamily="34" charset="0"/>
              </a:rPr>
            </a:br>
            <a:r>
              <a:rPr lang="en-GB" altLang="en-US" sz="2400" dirty="0">
                <a:latin typeface="Tahoma" panose="020B0604030504040204" pitchFamily="34" charset="0"/>
              </a:rPr>
              <a:t>  </a:t>
            </a:r>
            <a:r>
              <a:rPr lang="en-GB" altLang="en-US" sz="2400">
                <a:latin typeface="Tahoma" panose="020B0604030504040204" pitchFamily="34" charset="0"/>
              </a:rPr>
              <a:t>userInput contains data </a:t>
            </a:r>
            <a:r>
              <a:rPr lang="en-GB" altLang="en-US" sz="2400" dirty="0">
                <a:latin typeface="Tahoma" panose="020B0604030504040204" pitchFamily="34" charset="0"/>
              </a:rPr>
              <a:t>“1234.50”</a:t>
            </a:r>
            <a:br>
              <a:rPr lang="en-GB" altLang="en-US" sz="2400" dirty="0">
                <a:latin typeface="Tahoma" panose="020B0604030504040204" pitchFamily="34" charset="0"/>
              </a:rPr>
            </a:br>
            <a:r>
              <a:rPr lang="en-GB" altLang="en-US" sz="2400" dirty="0">
                <a:latin typeface="Tahoma" panose="020B0604030504040204" pitchFamily="34" charset="0"/>
              </a:rPr>
              <a:t>  </a:t>
            </a:r>
            <a:r>
              <a:rPr lang="en-GB" altLang="en-US" sz="2400">
                <a:latin typeface="Tahoma" panose="020B0604030504040204" pitchFamily="34" charset="0"/>
              </a:rPr>
              <a:t>salary contains data </a:t>
            </a:r>
            <a:r>
              <a:rPr lang="en-GB" altLang="en-US" sz="2400" dirty="0">
                <a:latin typeface="Tahoma" panose="020B0604030504040204" pitchFamily="34" charset="0"/>
              </a:rPr>
              <a:t>1234.5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889A020B-4A2D-45AB-A5AA-8B20A8BED9DB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modified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3097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>
            <a:extLst>
              <a:ext uri="{FF2B5EF4-FFF2-40B4-BE49-F238E27FC236}">
                <a16:creationId xmlns:a16="http://schemas.microsoft.com/office/drawing/2014/main" id="{D32BDE6D-2C4B-4B8D-AD12-A9268D7DA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45116"/>
            <a:ext cx="6589199" cy="87508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 dirty="0">
                <a:solidFill>
                  <a:schemeClr val="tx1"/>
                </a:solidFill>
              </a:rPr>
              <a:t>Example (cont’d)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99AC28E5-7B1E-4CA6-8EEB-45C3295B3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043416"/>
            <a:ext cx="8921087" cy="172970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900" dirty="0">
                <a:latin typeface="Consolas" panose="020B0609020204030204" pitchFamily="49" charset="0"/>
              </a:rPr>
              <a:t>var age1, age2;</a:t>
            </a:r>
          </a:p>
          <a:p>
            <a:pPr>
              <a:buNone/>
            </a:pP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</a:rPr>
              <a:t>age1 = </a:t>
            </a:r>
            <a:r>
              <a:rPr lang="en-US" sz="1900" dirty="0" err="1">
                <a:latin typeface="Consolas" panose="020B0609020204030204" pitchFamily="49" charset="0"/>
              </a:rPr>
              <a:t>parseInt</a:t>
            </a:r>
            <a:r>
              <a:rPr lang="en-US" sz="1900">
                <a:latin typeface="Consolas" panose="020B0609020204030204" pitchFamily="49" charset="0"/>
              </a:rPr>
              <a:t>(“123.4”);</a:t>
            </a:r>
            <a:endParaRPr lang="en-US" sz="1900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900" dirty="0">
                <a:latin typeface="Consolas" panose="020B0609020204030204" pitchFamily="49" charset="0"/>
              </a:rPr>
              <a:t>age2 = </a:t>
            </a:r>
            <a:r>
              <a:rPr lang="en-US" sz="1900" dirty="0" err="1">
                <a:latin typeface="Consolas" panose="020B0609020204030204" pitchFamily="49" charset="0"/>
              </a:rPr>
              <a:t>parseInt</a:t>
            </a:r>
            <a:r>
              <a:rPr lang="en-US" sz="1900">
                <a:latin typeface="Consolas" panose="020B0609020204030204" pitchFamily="49" charset="0"/>
              </a:rPr>
              <a:t>(“123.8”);</a:t>
            </a:r>
            <a:endParaRPr lang="en-US" sz="1900" dirty="0">
              <a:latin typeface="Consolas" panose="020B0609020204030204" pitchFamily="49" charset="0"/>
            </a:endParaRPr>
          </a:p>
          <a:p>
            <a:pPr>
              <a:buNone/>
            </a:pPr>
            <a:endParaRPr lang="en-US" sz="19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E26786-F46F-4826-9D02-F62B4BE7609E}"/>
              </a:ext>
            </a:extLst>
          </p:cNvPr>
          <p:cNvCxnSpPr>
            <a:cxnSpLocks/>
          </p:cNvCxnSpPr>
          <p:nvPr/>
        </p:nvCxnSpPr>
        <p:spPr>
          <a:xfrm>
            <a:off x="952500" y="1295400"/>
            <a:ext cx="10287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9F48D137-8C89-454A-96C9-B7BAB6B4D40A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D90C2-3CE9-480F-A3BB-C76AED5E4485}"/>
              </a:ext>
            </a:extLst>
          </p:cNvPr>
          <p:cNvSpPr txBox="1"/>
          <p:nvPr/>
        </p:nvSpPr>
        <p:spPr>
          <a:xfrm>
            <a:off x="1635456" y="1520196"/>
            <a:ext cx="651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</a:rPr>
              <a:t>What is data is stored in age1 and age2?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AFCDB-239E-47C1-80F1-6BB3FAEB17AF}"/>
              </a:ext>
            </a:extLst>
          </p:cNvPr>
          <p:cNvSpPr txBox="1"/>
          <p:nvPr/>
        </p:nvSpPr>
        <p:spPr>
          <a:xfrm>
            <a:off x="1752600" y="4191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age1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73112-1A2A-4AC3-9318-2C4317333F10}"/>
              </a:ext>
            </a:extLst>
          </p:cNvPr>
          <p:cNvSpPr txBox="1"/>
          <p:nvPr/>
        </p:nvSpPr>
        <p:spPr>
          <a:xfrm>
            <a:off x="1772194" y="4761280"/>
            <a:ext cx="97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age2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53014E-F8E4-41C0-83DA-9820800434C3}"/>
              </a:ext>
            </a:extLst>
          </p:cNvPr>
          <p:cNvSpPr txBox="1"/>
          <p:nvPr/>
        </p:nvSpPr>
        <p:spPr>
          <a:xfrm>
            <a:off x="2514600" y="4191000"/>
            <a:ext cx="6858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123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724DC-FB9E-4C6F-942E-3063886499FE}"/>
              </a:ext>
            </a:extLst>
          </p:cNvPr>
          <p:cNvSpPr txBox="1"/>
          <p:nvPr/>
        </p:nvSpPr>
        <p:spPr>
          <a:xfrm>
            <a:off x="2514600" y="4793546"/>
            <a:ext cx="6858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SG" dirty="0"/>
              <a:t>123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7E12C-5FF3-4C2B-9AF8-BD3AD54D287A}"/>
              </a:ext>
            </a:extLst>
          </p:cNvPr>
          <p:cNvSpPr txBox="1"/>
          <p:nvPr/>
        </p:nvSpPr>
        <p:spPr>
          <a:xfrm>
            <a:off x="1243359" y="5391270"/>
            <a:ext cx="6060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7030A0"/>
                </a:solidFill>
              </a:rPr>
              <a:t>Let’s try on Visual Studio now!!</a:t>
            </a:r>
          </a:p>
          <a:p>
            <a:endParaRPr lang="en-SG" sz="2800"/>
          </a:p>
        </p:txBody>
      </p:sp>
    </p:spTree>
    <p:extLst>
      <p:ext uri="{BB962C8B-B14F-4D97-AF65-F5344CB8AC3E}">
        <p14:creationId xmlns:p14="http://schemas.microsoft.com/office/powerpoint/2010/main" val="1186534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" grpId="0" animBg="1"/>
      <p:bldP spid="13" grpId="0" animBg="1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Capturing numeric value directly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.</a:t>
            </a:r>
            <a:r>
              <a:rPr lang="en-US" dirty="0" err="1"/>
              <a:t>questionInt</a:t>
            </a:r>
            <a:r>
              <a:rPr lang="en-US" dirty="0"/>
              <a:t>() or .</a:t>
            </a:r>
            <a:r>
              <a:rPr lang="en-US" dirty="0" err="1"/>
              <a:t>questionFloat</a:t>
            </a:r>
            <a:r>
              <a:rPr lang="en-US" dirty="0"/>
              <a:t>() instead of .question() when reading input. </a:t>
            </a:r>
          </a:p>
          <a:p>
            <a:endParaRPr lang="en-US" dirty="0"/>
          </a:p>
          <a:p>
            <a:r>
              <a:rPr lang="en-US" dirty="0"/>
              <a:t>This will convert to numeric and if a non-numeric is entered, it will </a:t>
            </a:r>
            <a:r>
              <a:rPr lang="en-US" dirty="0" err="1"/>
              <a:t>reprompt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1919723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6B75-CBA0-4FEE-A7FD-2BBBCF44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E875-8F63-4370-B3A4-EA3661BF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G"/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GB" alt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statement </a:t>
            </a:r>
            <a:r>
              <a:rPr lang="en-SG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represent(s) an action or a sequence of actions.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good programming practice, a group of statements normally know as a </a:t>
            </a:r>
            <a:r>
              <a:rPr lang="en-SG">
                <a:solidFill>
                  <a:schemeClr val="tx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carries out a specific task is normally grouped by :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Indentation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Blank lines before and after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{}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endParaRPr lang="en-SG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E0-14A6-4B5B-BB67-DC7D074A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2F161-DEC3-46D9-8E97-0A17F3A0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16AD5673-A73A-43FB-9D49-3FCEAFBBD9D7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40806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>
            <a:extLst>
              <a:ext uri="{FF2B5EF4-FFF2-40B4-BE49-F238E27FC236}">
                <a16:creationId xmlns:a16="http://schemas.microsoft.com/office/drawing/2014/main" id="{D32BDE6D-2C4B-4B8D-AD12-A9268D7DA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45116"/>
            <a:ext cx="6589199" cy="87508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 dirty="0">
                <a:solidFill>
                  <a:schemeClr val="tx1"/>
                </a:solidFill>
              </a:rPr>
              <a:t>Example (cont’d)</a:t>
            </a:r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99AC28E5-7B1E-4CA6-8EEB-45C3295B3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456" y="4017720"/>
            <a:ext cx="8921087" cy="16712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900" dirty="0">
                <a:latin typeface="Consolas" panose="020B0609020204030204" pitchFamily="49" charset="0"/>
              </a:rPr>
              <a:t>var input = require('</a:t>
            </a:r>
            <a:r>
              <a:rPr lang="en-US" sz="1900" dirty="0" err="1">
                <a:latin typeface="Consolas" panose="020B0609020204030204" pitchFamily="49" charset="0"/>
              </a:rPr>
              <a:t>readline</a:t>
            </a:r>
            <a:r>
              <a:rPr lang="en-US" sz="1900" dirty="0">
                <a:latin typeface="Consolas" panose="020B0609020204030204" pitchFamily="49" charset="0"/>
              </a:rPr>
              <a:t>-sync');</a:t>
            </a:r>
          </a:p>
          <a:p>
            <a:pPr>
              <a:buNone/>
            </a:pP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</a:rPr>
              <a:t>var salary;</a:t>
            </a:r>
          </a:p>
          <a:p>
            <a:pPr>
              <a:buNone/>
            </a:pP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</a:rPr>
              <a:t>salary = </a:t>
            </a:r>
            <a:r>
              <a:rPr lang="en-US" sz="1900" dirty="0" err="1">
                <a:latin typeface="Consolas" panose="020B0609020204030204" pitchFamily="49" charset="0"/>
              </a:rPr>
              <a:t>input.questionFloat</a:t>
            </a:r>
            <a:r>
              <a:rPr lang="en-US" sz="1900" dirty="0">
                <a:latin typeface="Consolas" panose="020B0609020204030204" pitchFamily="49" charset="0"/>
              </a:rPr>
              <a:t>("Please enter your salary</a:t>
            </a:r>
            <a:r>
              <a:rPr lang="en-US" sz="1900">
                <a:latin typeface="Consolas" panose="020B0609020204030204" pitchFamily="49" charset="0"/>
              </a:rPr>
              <a:t>: ");</a:t>
            </a:r>
            <a:endParaRPr lang="en-US" sz="1900" dirty="0">
              <a:latin typeface="Consolas" panose="020B0609020204030204" pitchFamily="49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51FD0C91-D59B-43F7-88B0-C83F27C73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456" y="1520196"/>
            <a:ext cx="8803944" cy="23729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900" dirty="0">
                <a:latin typeface="Consolas" panose="020B0609020204030204" pitchFamily="49" charset="0"/>
              </a:rPr>
              <a:t>var input = require('</a:t>
            </a:r>
            <a:r>
              <a:rPr lang="en-US" sz="1900" dirty="0" err="1">
                <a:latin typeface="Consolas" panose="020B0609020204030204" pitchFamily="49" charset="0"/>
              </a:rPr>
              <a:t>readline</a:t>
            </a:r>
            <a:r>
              <a:rPr lang="en-US" sz="1900" dirty="0">
                <a:latin typeface="Consolas" panose="020B0609020204030204" pitchFamily="49" charset="0"/>
              </a:rPr>
              <a:t>-sync');</a:t>
            </a:r>
          </a:p>
          <a:p>
            <a:pPr>
              <a:buNone/>
            </a:pP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>
                <a:latin typeface="Consolas" panose="020B0609020204030204" pitchFamily="49" charset="0"/>
              </a:rPr>
              <a:t>var salary, </a:t>
            </a:r>
            <a:r>
              <a:rPr lang="en-US" sz="1900" dirty="0" err="1">
                <a:latin typeface="Consolas" panose="020B0609020204030204" pitchFamily="49" charset="0"/>
              </a:rPr>
              <a:t>userInput</a:t>
            </a:r>
            <a:r>
              <a:rPr lang="en-US" sz="1900" dirty="0">
                <a:latin typeface="Consolas" panose="020B0609020204030204" pitchFamily="49" charset="0"/>
              </a:rPr>
              <a:t>;</a:t>
            </a:r>
          </a:p>
          <a:p>
            <a:pPr>
              <a:buNone/>
            </a:pPr>
            <a:br>
              <a:rPr lang="en-US" sz="1900" dirty="0">
                <a:latin typeface="Consolas" panose="020B0609020204030204" pitchFamily="49" charset="0"/>
              </a:rPr>
            </a:br>
            <a:r>
              <a:rPr lang="en-US" sz="1900" dirty="0" err="1">
                <a:latin typeface="Consolas" panose="020B0609020204030204" pitchFamily="49" charset="0"/>
              </a:rPr>
              <a:t>userInput</a:t>
            </a:r>
            <a:r>
              <a:rPr lang="en-US" sz="1900" dirty="0">
                <a:latin typeface="Consolas" panose="020B0609020204030204" pitchFamily="49" charset="0"/>
              </a:rPr>
              <a:t> = </a:t>
            </a:r>
            <a:r>
              <a:rPr lang="en-US" sz="1900" dirty="0" err="1">
                <a:latin typeface="Consolas" panose="020B0609020204030204" pitchFamily="49" charset="0"/>
              </a:rPr>
              <a:t>input.question</a:t>
            </a:r>
            <a:r>
              <a:rPr lang="en-US" sz="1900" dirty="0">
                <a:latin typeface="Consolas" panose="020B0609020204030204" pitchFamily="49" charset="0"/>
              </a:rPr>
              <a:t>("Please enter your salary: ");</a:t>
            </a:r>
          </a:p>
          <a:p>
            <a:pPr>
              <a:buNone/>
            </a:pPr>
            <a:endParaRPr lang="en-US" sz="1900" dirty="0"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900" dirty="0">
                <a:latin typeface="Consolas" panose="020B0609020204030204" pitchFamily="49" charset="0"/>
              </a:rPr>
              <a:t>salary = </a:t>
            </a:r>
            <a:r>
              <a:rPr lang="en-US" sz="1900" dirty="0" err="1">
                <a:latin typeface="Consolas" panose="020B0609020204030204" pitchFamily="49" charset="0"/>
              </a:rPr>
              <a:t>parseFloat</a:t>
            </a:r>
            <a:r>
              <a:rPr lang="en-US" sz="1900" dirty="0">
                <a:latin typeface="Consolas" panose="020B0609020204030204" pitchFamily="49" charset="0"/>
              </a:rPr>
              <a:t>(</a:t>
            </a:r>
            <a:r>
              <a:rPr lang="en-US" sz="1900" dirty="0" err="1">
                <a:latin typeface="Consolas" panose="020B0609020204030204" pitchFamily="49" charset="0"/>
              </a:rPr>
              <a:t>userInput</a:t>
            </a:r>
            <a:r>
              <a:rPr lang="en-US" sz="19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9F48D137-8C89-454A-96C9-B7BAB6B4D40A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723F3DE-5B3A-47B0-8A6C-4B1A30D5E916}"/>
              </a:ext>
            </a:extLst>
          </p:cNvPr>
          <p:cNvSpPr/>
          <p:nvPr/>
        </p:nvSpPr>
        <p:spPr>
          <a:xfrm>
            <a:off x="9689939" y="1576538"/>
            <a:ext cx="762000" cy="2260271"/>
          </a:xfrm>
          <a:prstGeom prst="rightBrace">
            <a:avLst>
              <a:gd name="adj1" fmla="val 8333"/>
              <a:gd name="adj2" fmla="val 51951"/>
            </a:avLst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0C992-0578-4330-A507-DD288763065B}"/>
              </a:ext>
            </a:extLst>
          </p:cNvPr>
          <p:cNvSpPr txBox="1"/>
          <p:nvPr/>
        </p:nvSpPr>
        <p:spPr>
          <a:xfrm>
            <a:off x="10655461" y="2383507"/>
            <a:ext cx="1371600" cy="64633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SG"/>
              <a:t>previous codes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41648DB-65A0-47F2-86C8-33BED2A527A1}"/>
              </a:ext>
            </a:extLst>
          </p:cNvPr>
          <p:cNvSpPr/>
          <p:nvPr/>
        </p:nvSpPr>
        <p:spPr>
          <a:xfrm>
            <a:off x="9695805" y="4017720"/>
            <a:ext cx="959656" cy="1692107"/>
          </a:xfrm>
          <a:prstGeom prst="rightBrace">
            <a:avLst>
              <a:gd name="adj1" fmla="val 8333"/>
              <a:gd name="adj2" fmla="val 51951"/>
            </a:avLst>
          </a:prstGeom>
          <a:ln w="349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49CC5-8E0E-4746-80F9-7FECBA66DE3C}"/>
              </a:ext>
            </a:extLst>
          </p:cNvPr>
          <p:cNvSpPr txBox="1"/>
          <p:nvPr/>
        </p:nvSpPr>
        <p:spPr>
          <a:xfrm>
            <a:off x="10655461" y="4419600"/>
            <a:ext cx="1371600" cy="646331"/>
          </a:xfrm>
          <a:prstGeom prst="rect">
            <a:avLst/>
          </a:prstGeom>
          <a:solidFill>
            <a:srgbClr val="FF9900"/>
          </a:solidFill>
        </p:spPr>
        <p:txBody>
          <a:bodyPr wrap="square" rtlCol="0">
            <a:spAutoFit/>
          </a:bodyPr>
          <a:lstStyle/>
          <a:p>
            <a:r>
              <a:rPr lang="en-SG"/>
              <a:t>rewritten</a:t>
            </a:r>
          </a:p>
          <a:p>
            <a:r>
              <a:rPr lang="en-SG"/>
              <a:t>codes</a:t>
            </a:r>
          </a:p>
        </p:txBody>
      </p:sp>
    </p:spTree>
    <p:extLst>
      <p:ext uri="{BB962C8B-B14F-4D97-AF65-F5344CB8AC3E}">
        <p14:creationId xmlns:p14="http://schemas.microsoft.com/office/powerpoint/2010/main" val="1819529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>
            <a:extLst>
              <a:ext uri="{FF2B5EF4-FFF2-40B4-BE49-F238E27FC236}">
                <a16:creationId xmlns:a16="http://schemas.microsoft.com/office/drawing/2014/main" id="{D32BDE6D-2C4B-4B8D-AD12-A9268D7DA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645116"/>
            <a:ext cx="6589199" cy="87508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4400">
                <a:solidFill>
                  <a:schemeClr val="tx1"/>
                </a:solidFill>
              </a:rPr>
              <a:t>Note</a:t>
            </a:r>
            <a:endParaRPr lang="en-GB" altLang="en-US" sz="4400" dirty="0">
              <a:solidFill>
                <a:schemeClr val="tx1"/>
              </a:solidFill>
            </a:endParaRPr>
          </a:p>
        </p:txBody>
      </p:sp>
      <p:sp>
        <p:nvSpPr>
          <p:cNvPr id="11" name="Explosion: 8 Points 10">
            <a:extLst>
              <a:ext uri="{FF2B5EF4-FFF2-40B4-BE49-F238E27FC236}">
                <a16:creationId xmlns:a16="http://schemas.microsoft.com/office/drawing/2014/main" id="{9F48D137-8C89-454A-96C9-B7BAB6B4D40A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Extra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918898-D687-400A-B5BD-EA7E978E630C}"/>
              </a:ext>
            </a:extLst>
          </p:cNvPr>
          <p:cNvSpPr txBox="1"/>
          <p:nvPr/>
        </p:nvSpPr>
        <p:spPr>
          <a:xfrm>
            <a:off x="1232473" y="1912347"/>
            <a:ext cx="97270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Note: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 err="1"/>
              <a:t>questionInt</a:t>
            </a:r>
            <a:r>
              <a:rPr lang="en-SG" sz="2800" dirty="0"/>
              <a:t>() only accepts integer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 err="1"/>
              <a:t>questionFloat</a:t>
            </a:r>
            <a:r>
              <a:rPr lang="en-SG" sz="2800" dirty="0"/>
              <a:t>() only accepts floating point number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800" dirty="0"/>
          </a:p>
          <a:p>
            <a:r>
              <a:rPr lang="en-SG" sz="2800" dirty="0"/>
              <a:t>Any input violates the requested data type will display an error message and re-prompting for input again until the input fulfils the correct data type.</a:t>
            </a:r>
          </a:p>
        </p:txBody>
      </p:sp>
    </p:spTree>
    <p:extLst>
      <p:ext uri="{BB962C8B-B14F-4D97-AF65-F5344CB8AC3E}">
        <p14:creationId xmlns:p14="http://schemas.microsoft.com/office/powerpoint/2010/main" val="410590773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Exercises: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Assuming you have a variable year as an integer value :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Write JS code using a % operator to check if year is divisible by 4.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Write JS code using a % operator to check if year is not by divisible by 100.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/>
              <a:t>Write JS code using a % operator again to check if year is divisible by 400.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50655840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2231"/>
            <a:ext cx="10515600" cy="1325563"/>
          </a:xfrm>
        </p:spPr>
        <p:txBody>
          <a:bodyPr/>
          <a:lstStyle/>
          <a:p>
            <a:r>
              <a:rPr lang="en-SG" dirty="0"/>
              <a:t>Exercises: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723" y="1143000"/>
            <a:ext cx="9906000" cy="48006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Assuming you have a variable year as an integer value: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2400" dirty="0"/>
              <a:t>a) Write JS code using a % operator to check if year is divisible by 4.</a:t>
            </a:r>
          </a:p>
          <a:p>
            <a:pPr marL="536575" indent="0" algn="just">
              <a:buNone/>
            </a:pPr>
            <a:r>
              <a:rPr lang="en-US" sz="2400" dirty="0"/>
              <a:t>Ans : </a:t>
            </a:r>
            <a:r>
              <a:rPr lang="en-US" sz="2400" dirty="0">
                <a:solidFill>
                  <a:srgbClr val="BD5915"/>
                </a:solidFill>
              </a:rPr>
              <a:t>(year % 4 == 0) </a:t>
            </a:r>
            <a:r>
              <a:rPr lang="en-US" sz="2400" dirty="0">
                <a:solidFill>
                  <a:schemeClr val="tx1"/>
                </a:solidFill>
              </a:rPr>
              <a:t>must be true</a:t>
            </a:r>
          </a:p>
          <a:p>
            <a:pPr marL="536575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b) Write JS code using a % operator to check if year is not by divisible by 100</a:t>
            </a:r>
          </a:p>
          <a:p>
            <a:pPr marL="0" indent="536575" algn="just">
              <a:buNone/>
            </a:pPr>
            <a:r>
              <a:rPr lang="en-US" sz="2400" dirty="0"/>
              <a:t>Ans : </a:t>
            </a:r>
            <a:r>
              <a:rPr lang="en-US" sz="2400" dirty="0">
                <a:solidFill>
                  <a:srgbClr val="7030A0"/>
                </a:solidFill>
              </a:rPr>
              <a:t>(year % 100 != 0) </a:t>
            </a:r>
            <a:r>
              <a:rPr lang="en-US" sz="2400" dirty="0">
                <a:solidFill>
                  <a:schemeClr val="tx1"/>
                </a:solidFill>
              </a:rPr>
              <a:t>must be true</a:t>
            </a:r>
          </a:p>
          <a:p>
            <a:pPr marL="0" indent="536575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c) Write JS code using a % operator again to check if year is divisible by 400.</a:t>
            </a:r>
            <a:r>
              <a:rPr lang="en-US" dirty="0"/>
              <a:t> </a:t>
            </a:r>
          </a:p>
          <a:p>
            <a:pPr marL="0" indent="357188" algn="just">
              <a:buNone/>
            </a:pPr>
            <a:r>
              <a:rPr lang="en-US" sz="2400" dirty="0"/>
              <a:t>Ans : </a:t>
            </a:r>
            <a:r>
              <a:rPr lang="en-US" sz="2400" dirty="0">
                <a:solidFill>
                  <a:srgbClr val="0070C0"/>
                </a:solidFill>
              </a:rPr>
              <a:t>(year % 400 == 0) </a:t>
            </a:r>
            <a:r>
              <a:rPr lang="en-US" sz="2400" dirty="0">
                <a:solidFill>
                  <a:schemeClr val="tx1"/>
                </a:solidFill>
              </a:rPr>
              <a:t>must be true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538368286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Example: </a:t>
            </a:r>
            <a:br>
              <a:rPr lang="en-SG" dirty="0"/>
            </a:br>
            <a:r>
              <a:rPr lang="en-SG" dirty="0"/>
              <a:t>Let’s combine them to test for leap Year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Assuming a program first prompts the user to enter a year as an integer value and checks if it is a leap year.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Given a year is a leap year if it is divisible by 4 but not by 100, or it is divisible by 400.</a:t>
            </a:r>
          </a:p>
          <a:p>
            <a:pPr marL="0" indent="0" algn="just">
              <a:buNone/>
            </a:pPr>
            <a:endParaRPr lang="en-US" dirty="0">
              <a:solidFill>
                <a:srgbClr val="00B0F0"/>
              </a:solidFill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3200" dirty="0">
                <a:solidFill>
                  <a:srgbClr val="BD5915"/>
                </a:solidFill>
              </a:rPr>
              <a:t>(year % 4 == 0) </a:t>
            </a:r>
            <a:r>
              <a:rPr lang="en-US" sz="3200" dirty="0">
                <a:solidFill>
                  <a:srgbClr val="C00000"/>
                </a:solidFill>
              </a:rPr>
              <a:t>&amp;&amp;</a:t>
            </a:r>
            <a:r>
              <a:rPr lang="en-US" sz="3200" dirty="0">
                <a:solidFill>
                  <a:srgbClr val="7030A0"/>
                </a:solidFill>
              </a:rPr>
              <a:t>  (year % 100 != 0))  </a:t>
            </a:r>
            <a:r>
              <a:rPr lang="en-US" sz="3200" dirty="0">
                <a:solidFill>
                  <a:srgbClr val="C00000"/>
                </a:solidFill>
              </a:rPr>
              <a:t>||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  <a:r>
              <a:rPr lang="en-US" sz="3200" dirty="0">
                <a:solidFill>
                  <a:srgbClr val="00B0F0"/>
                </a:solidFill>
              </a:rPr>
              <a:t>(year % 400 == 0)</a:t>
            </a:r>
            <a:r>
              <a:rPr lang="en-US" sz="4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86108829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97"/>
            <a:ext cx="10515600" cy="1325563"/>
          </a:xfrm>
        </p:spPr>
        <p:txBody>
          <a:bodyPr/>
          <a:lstStyle/>
          <a:p>
            <a:r>
              <a:rPr lang="en-SG" dirty="0"/>
              <a:t>Example: Leap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0819B6-E773-49ED-A29E-F7E35CDBFF7A}"/>
              </a:ext>
            </a:extLst>
          </p:cNvPr>
          <p:cNvSpPr/>
          <p:nvPr/>
        </p:nvSpPr>
        <p:spPr>
          <a:xfrm>
            <a:off x="762000" y="1219200"/>
            <a:ext cx="10210800" cy="529375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SG" sz="2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0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000" dirty="0">
                <a:solidFill>
                  <a:srgbClr val="CE9178"/>
                </a:solidFill>
                <a:latin typeface="Consolas" panose="020B0609020204030204" pitchFamily="49" charset="0"/>
              </a:rPr>
              <a:t>'readline-sync'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userInput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isLeapYear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;  </a:t>
            </a:r>
          </a:p>
          <a:p>
            <a:b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000" dirty="0">
                <a:solidFill>
                  <a:srgbClr val="608B4E"/>
                </a:solidFill>
                <a:latin typeface="Consolas" panose="020B0609020204030204" pitchFamily="49" charset="0"/>
              </a:rPr>
              <a:t>//prompt the user to enter a year</a:t>
            </a:r>
            <a:endParaRPr lang="en-SG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userInput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000" dirty="0">
                <a:solidFill>
                  <a:srgbClr val="DCDCAA"/>
                </a:solidFill>
                <a:latin typeface="Consolas" panose="020B0609020204030204" pitchFamily="49" charset="0"/>
              </a:rPr>
              <a:t>question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000" dirty="0">
                <a:solidFill>
                  <a:srgbClr val="CE9178"/>
                </a:solidFill>
                <a:latin typeface="Consolas" panose="020B0609020204030204" pitchFamily="49" charset="0"/>
              </a:rPr>
              <a:t>"Enter a year: "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000" dirty="0">
                <a:solidFill>
                  <a:srgbClr val="608B4E"/>
                </a:solidFill>
                <a:latin typeface="Consolas" panose="020B0609020204030204" pitchFamily="49" charset="0"/>
              </a:rPr>
              <a:t>//Convert the string entered into an integer value</a:t>
            </a:r>
            <a:endParaRPr lang="en-SG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000" dirty="0">
                <a:solidFill>
                  <a:srgbClr val="DCDCAA"/>
                </a:solidFill>
                <a:latin typeface="Consolas" panose="020B0609020204030204" pitchFamily="49" charset="0"/>
              </a:rPr>
              <a:t>parseInt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userInput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000" dirty="0">
                <a:solidFill>
                  <a:srgbClr val="608B4E"/>
                </a:solidFill>
                <a:latin typeface="Consolas" panose="020B0609020204030204" pitchFamily="49" charset="0"/>
              </a:rPr>
              <a:t>//Check if the year is a leap year</a:t>
            </a:r>
            <a:endParaRPr lang="en-SG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isLeapYear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 ((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 &amp;&amp; (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!=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)) ||</a:t>
            </a:r>
          </a:p>
          <a:p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(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400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SG" sz="2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b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000" dirty="0">
                <a:solidFill>
                  <a:srgbClr val="608B4E"/>
                </a:solidFill>
                <a:latin typeface="Consolas" panose="020B0609020204030204" pitchFamily="49" charset="0"/>
              </a:rPr>
              <a:t>//Display the result</a:t>
            </a:r>
            <a:endParaRPr lang="en-SG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0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0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intYear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SG" sz="2000" dirty="0">
                <a:solidFill>
                  <a:srgbClr val="CE9178"/>
                </a:solidFill>
                <a:latin typeface="Consolas" panose="020B0609020204030204" pitchFamily="49" charset="0"/>
              </a:rPr>
              <a:t>" is a leap year? "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SG" sz="2000" dirty="0">
                <a:solidFill>
                  <a:srgbClr val="9CDCFE"/>
                </a:solidFill>
                <a:latin typeface="Consolas" panose="020B0609020204030204" pitchFamily="49" charset="0"/>
              </a:rPr>
              <a:t>isLeapYear</a:t>
            </a:r>
            <a:r>
              <a:rPr lang="en-SG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SG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28752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22322485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400" dirty="0">
                <a:cs typeface="Times New Roman" panose="02020603050405020304" pitchFamily="18" charset="0"/>
              </a:rPr>
              <a:t>Converting Strings to Numbers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However, in some circumstances these conversions might not be necessary in JavaScript.</a:t>
            </a:r>
          </a:p>
          <a:p>
            <a:r>
              <a:rPr lang="en-US" dirty="0"/>
              <a:t>JavaScript is capable of doing certain calculations with string i.e. multiplication, subtraction and division.</a:t>
            </a:r>
          </a:p>
          <a:p>
            <a:r>
              <a:rPr lang="en-US" dirty="0"/>
              <a:t>The result of the calculation is of type “number”.</a:t>
            </a:r>
          </a:p>
          <a:p>
            <a:r>
              <a:rPr lang="en-US" dirty="0"/>
              <a:t>Unfortunately, this auto-conversion </a:t>
            </a:r>
            <a:r>
              <a:rPr lang="en-US" b="1" u="sng" dirty="0">
                <a:solidFill>
                  <a:srgbClr val="FF0000"/>
                </a:solidFill>
              </a:rPr>
              <a:t>does NOT </a:t>
            </a:r>
            <a:r>
              <a:rPr lang="en-US" dirty="0"/>
              <a:t>work with ‘addition’. The + symbol serves 2 purposes i.e. concatenation and addition. Whenever one of the operands is a string, the result of the operation will be a string too.</a:t>
            </a:r>
          </a:p>
          <a:p>
            <a:r>
              <a:rPr lang="en-US" dirty="0"/>
              <a:t>Therefore, it is advisable to always use conversion function whenever you accept the keyboard input.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36813789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400" dirty="0">
                <a:cs typeface="Times New Roman" panose="02020603050405020304" pitchFamily="18" charset="0"/>
              </a:rPr>
              <a:t>Converting Strings to Numbers</a:t>
            </a:r>
            <a:endParaRPr lang="en-US" sz="4400" kern="0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71A1F-8B2B-441B-99C6-CDB8D13A3285}"/>
              </a:ext>
            </a:extLst>
          </p:cNvPr>
          <p:cNvSpPr/>
          <p:nvPr/>
        </p:nvSpPr>
        <p:spPr>
          <a:xfrm>
            <a:off x="872053" y="1327230"/>
            <a:ext cx="9872147" cy="45243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input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4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SG" sz="2400" dirty="0" err="1">
                <a:solidFill>
                  <a:srgbClr val="CE9178"/>
                </a:solidFill>
                <a:latin typeface="Consolas" panose="020B0609020204030204" pitchFamily="49" charset="0"/>
              </a:rPr>
              <a:t>readline</a:t>
            </a:r>
            <a:r>
              <a:rPr lang="en-SG" sz="2400" dirty="0">
                <a:solidFill>
                  <a:srgbClr val="CE9178"/>
                </a:solidFill>
                <a:latin typeface="Consolas" panose="020B0609020204030204" pitchFamily="49" charset="0"/>
              </a:rPr>
              <a:t>-sync'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CE9178"/>
                </a:solidFill>
                <a:latin typeface="Consolas" panose="020B0609020204030204" pitchFamily="49" charset="0"/>
              </a:rPr>
              <a:t>"5"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SG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//10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/ </a:t>
            </a:r>
            <a:r>
              <a:rPr lang="en-SG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//2.5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num3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- </a:t>
            </a:r>
            <a:r>
              <a:rPr lang="en-SG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//3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num4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SG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//"52"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SG" sz="2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400" dirty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num1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//number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400" dirty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num2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//number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400" dirty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num3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//number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SG" sz="2400" dirty="0">
                <a:solidFill>
                  <a:srgbClr val="4EC9B0"/>
                </a:solidFill>
                <a:latin typeface="Consolas" panose="020B0609020204030204" pitchFamily="49" charset="0"/>
              </a:rPr>
              <a:t>console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SG" sz="2400" dirty="0">
                <a:solidFill>
                  <a:srgbClr val="DCDCAA"/>
                </a:solidFill>
                <a:latin typeface="Consolas" panose="020B0609020204030204" pitchFamily="49" charset="0"/>
              </a:rPr>
              <a:t>log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SG" sz="2400" dirty="0">
                <a:solidFill>
                  <a:srgbClr val="569CD6"/>
                </a:solidFill>
                <a:latin typeface="Consolas" panose="020B0609020204030204" pitchFamily="49" charset="0"/>
              </a:rPr>
              <a:t>typeof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SG" sz="2400" dirty="0">
                <a:solidFill>
                  <a:srgbClr val="9CDCFE"/>
                </a:solidFill>
                <a:latin typeface="Consolas" panose="020B0609020204030204" pitchFamily="49" charset="0"/>
              </a:rPr>
              <a:t>num4</a:t>
            </a:r>
            <a:r>
              <a:rPr lang="en-SG" sz="24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SG" sz="2400" dirty="0">
                <a:solidFill>
                  <a:srgbClr val="608B4E"/>
                </a:solidFill>
                <a:latin typeface="Consolas" panose="020B0609020204030204" pitchFamily="49" charset="0"/>
              </a:rPr>
              <a:t>//string</a:t>
            </a:r>
            <a:endParaRPr lang="en-SG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Arrow: Left 4">
            <a:extLst>
              <a:ext uri="{FF2B5EF4-FFF2-40B4-BE49-F238E27FC236}">
                <a16:creationId xmlns:a16="http://schemas.microsoft.com/office/drawing/2014/main" id="{17D25CF1-19E0-4A80-B160-E5D6FF73887A}"/>
              </a:ext>
            </a:extLst>
          </p:cNvPr>
          <p:cNvSpPr/>
          <p:nvPr/>
        </p:nvSpPr>
        <p:spPr>
          <a:xfrm>
            <a:off x="4724400" y="3520528"/>
            <a:ext cx="1981200" cy="45037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Error ?</a:t>
            </a:r>
          </a:p>
        </p:txBody>
      </p:sp>
      <p:sp>
        <p:nvSpPr>
          <p:cNvPr id="8" name="Arrow: Left 8">
            <a:extLst>
              <a:ext uri="{FF2B5EF4-FFF2-40B4-BE49-F238E27FC236}">
                <a16:creationId xmlns:a16="http://schemas.microsoft.com/office/drawing/2014/main" id="{4DBB0B0B-DB94-4B9A-8339-88C9014508E3}"/>
              </a:ext>
            </a:extLst>
          </p:cNvPr>
          <p:cNvSpPr/>
          <p:nvPr/>
        </p:nvSpPr>
        <p:spPr>
          <a:xfrm>
            <a:off x="7239000" y="5105400"/>
            <a:ext cx="1066800" cy="105997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567748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58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tx1"/>
                </a:solidFill>
              </a:rPr>
              <a:t>Programming Errors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0" y="1456691"/>
            <a:ext cx="9534372" cy="48767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Syntax Errors</a:t>
            </a:r>
          </a:p>
          <a:p>
            <a:pPr lvl="1"/>
            <a:r>
              <a:rPr lang="en-US" sz="2400" dirty="0"/>
              <a:t>Detected by the compiler</a:t>
            </a:r>
          </a:p>
          <a:p>
            <a:endParaRPr lang="en-US" sz="2800" dirty="0"/>
          </a:p>
          <a:p>
            <a:r>
              <a:rPr lang="en-US" sz="2800" dirty="0"/>
              <a:t>Runtime Errors</a:t>
            </a:r>
          </a:p>
          <a:p>
            <a:pPr lvl="1"/>
            <a:r>
              <a:rPr lang="en-US" sz="2400" dirty="0"/>
              <a:t>Causes the program to abort</a:t>
            </a:r>
          </a:p>
          <a:p>
            <a:endParaRPr lang="en-US" sz="2800" dirty="0"/>
          </a:p>
          <a:p>
            <a:r>
              <a:rPr lang="en-US" sz="2800" dirty="0"/>
              <a:t>Logic Errors</a:t>
            </a:r>
          </a:p>
          <a:p>
            <a:pPr lvl="1"/>
            <a:r>
              <a:rPr lang="en-US" sz="2400" dirty="0"/>
              <a:t>Produces incorrect result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1428" y="2145244"/>
            <a:ext cx="4267200" cy="32794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6683828" y="2300488"/>
            <a:ext cx="3962400" cy="29257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142B6F6-D207-45B5-A25A-027042633C12}"/>
              </a:ext>
            </a:extLst>
          </p:cNvPr>
          <p:cNvSpPr txBox="1">
            <a:spLocks noChangeArrowheads="1"/>
          </p:cNvSpPr>
          <p:nvPr/>
        </p:nvSpPr>
        <p:spPr>
          <a:xfrm>
            <a:off x="6781799" y="2415602"/>
            <a:ext cx="3581400" cy="860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200" dirty="0">
                <a:solidFill>
                  <a:schemeClr val="bg1"/>
                </a:solidFill>
              </a:rPr>
              <a:t>Syntax Errors </a:t>
            </a:r>
            <a:endParaRPr lang="en-US" altLang="en-US" sz="31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B4FE7CE-5818-434D-96F7-12D03A49467A}"/>
              </a:ext>
            </a:extLst>
          </p:cNvPr>
          <p:cNvSpPr txBox="1">
            <a:spLocks noChangeArrowheads="1"/>
          </p:cNvSpPr>
          <p:nvPr/>
        </p:nvSpPr>
        <p:spPr>
          <a:xfrm>
            <a:off x="6781800" y="3276600"/>
            <a:ext cx="3712029" cy="19496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var x = 20;</a:t>
            </a:r>
          </a:p>
          <a:p>
            <a:pPr algn="just"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var y = x * 2;</a:t>
            </a:r>
          </a:p>
          <a:p>
            <a:pPr algn="just">
              <a:buFontTx/>
              <a:buNone/>
            </a:pPr>
            <a:endParaRPr lang="en-US" altLang="en-US" sz="300" b="1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algn="just"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Console.log(x + y);</a:t>
            </a:r>
          </a:p>
          <a:p>
            <a:pPr lvl="1" algn="just"/>
            <a:endParaRPr lang="en-US" altLang="en-US" sz="2400" b="1" dirty="0">
              <a:latin typeface="Courier New" panose="02070309020205020404" pitchFamily="49" charset="0"/>
            </a:endParaRPr>
          </a:p>
          <a:p>
            <a:pPr algn="just"/>
            <a:endParaRPr lang="en-GB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77987611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tx1"/>
                </a:solidFill>
              </a:rPr>
              <a:t>Programming Errors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1" y="1447800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Syntax Errors</a:t>
            </a:r>
          </a:p>
          <a:p>
            <a:pPr lvl="1"/>
            <a:r>
              <a:rPr lang="en-US" sz="2400" dirty="0"/>
              <a:t>Detected by the compiler</a:t>
            </a:r>
          </a:p>
          <a:p>
            <a:endParaRPr lang="en-US" sz="2800" dirty="0"/>
          </a:p>
          <a:p>
            <a:r>
              <a:rPr lang="en-US" sz="2800" dirty="0"/>
              <a:t>Runtime Errors</a:t>
            </a:r>
          </a:p>
          <a:p>
            <a:pPr lvl="1"/>
            <a:r>
              <a:rPr lang="en-US" sz="2400" dirty="0"/>
              <a:t>Causes the program to abort</a:t>
            </a:r>
          </a:p>
          <a:p>
            <a:endParaRPr lang="en-US" sz="2800" dirty="0"/>
          </a:p>
          <a:p>
            <a:r>
              <a:rPr lang="en-US" sz="2800" dirty="0"/>
              <a:t>Logic Errors</a:t>
            </a:r>
          </a:p>
          <a:p>
            <a:pPr lvl="1"/>
            <a:r>
              <a:rPr lang="en-US" sz="2400" dirty="0"/>
              <a:t>Produces incorrect result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7116" y="2625685"/>
            <a:ext cx="3755571" cy="2141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/>
          <p:cNvSpPr/>
          <p:nvPr/>
        </p:nvSpPr>
        <p:spPr>
          <a:xfrm>
            <a:off x="7043057" y="2778085"/>
            <a:ext cx="3374572" cy="175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D142B6F6-D207-45B5-A25A-027042633C12}"/>
              </a:ext>
            </a:extLst>
          </p:cNvPr>
          <p:cNvSpPr txBox="1">
            <a:spLocks noChangeArrowheads="1"/>
          </p:cNvSpPr>
          <p:nvPr/>
        </p:nvSpPr>
        <p:spPr>
          <a:xfrm>
            <a:off x="7293429" y="2948384"/>
            <a:ext cx="3200400" cy="86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7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200" dirty="0">
                <a:solidFill>
                  <a:schemeClr val="bg1"/>
                </a:solidFill>
              </a:rPr>
              <a:t>Runtime Errors </a:t>
            </a:r>
            <a:endParaRPr lang="en-US" altLang="en-US" sz="3100" dirty="0">
              <a:solidFill>
                <a:schemeClr val="bg1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5B4FE7CE-5818-434D-96F7-12D03A49467A}"/>
              </a:ext>
            </a:extLst>
          </p:cNvPr>
          <p:cNvSpPr txBox="1">
            <a:spLocks noChangeArrowheads="1"/>
          </p:cNvSpPr>
          <p:nvPr/>
        </p:nvSpPr>
        <p:spPr>
          <a:xfrm>
            <a:off x="7478486" y="3776523"/>
            <a:ext cx="3733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Tx/>
              <a:buNone/>
            </a:pPr>
            <a:r>
              <a:rPr lang="en-US" alt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var</a:t>
            </a: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</a:rPr>
              <a:t> = 10/0;</a:t>
            </a:r>
          </a:p>
          <a:p>
            <a:pPr lvl="1" algn="just"/>
            <a:endParaRPr lang="en-US" altLang="en-US" sz="2400" b="1" dirty="0">
              <a:latin typeface="Courier New" panose="02070309020205020404" pitchFamily="49" charset="0"/>
            </a:endParaRPr>
          </a:p>
          <a:p>
            <a:pPr algn="just"/>
            <a:endParaRPr lang="en-GB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86724529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6B75-CBA0-4FEE-A7FD-2BBBCF44F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3E875-8F63-4370-B3A4-EA3661BF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G"/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 altLang="en-US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SG" altLang="en-US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onsole.log()</a:t>
            </a:r>
            <a:endParaRPr lang="en-SG" sz="280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Escape codes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Naming Conventions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</a:t>
            </a:r>
          </a:p>
          <a:p>
            <a:pPr lvl="1"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Initialisation</a:t>
            </a:r>
          </a:p>
          <a:p>
            <a:pPr algn="just">
              <a:spcBef>
                <a:spcPct val="20000"/>
              </a:spcBef>
              <a:buClr>
                <a:schemeClr val="tx2"/>
              </a:buClr>
              <a:buSzPct val="75000"/>
              <a:defRPr/>
            </a:pPr>
            <a:r>
              <a:rPr lang="en-SG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C9DE0-14A6-4B5B-BB67-DC7D074AF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82F161-DEC3-46D9-8E97-0A17F3A0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0EA4F377-6186-44EF-9E72-17D6CAA8AD93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161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kern="0" dirty="0">
                <a:solidFill>
                  <a:schemeClr val="bg1"/>
                </a:solidFill>
              </a:rPr>
              <a:t>Programming Errors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53EC44F-05F7-4D61-817D-22A7210BF2E0}"/>
              </a:ext>
            </a:extLst>
          </p:cNvPr>
          <p:cNvSpPr txBox="1">
            <a:spLocks noChangeArrowheads="1"/>
          </p:cNvSpPr>
          <p:nvPr/>
        </p:nvSpPr>
        <p:spPr>
          <a:xfrm>
            <a:off x="5791199" y="2133599"/>
            <a:ext cx="5868613" cy="3363065"/>
          </a:xfrm>
          <a:prstGeom prst="rect">
            <a:avLst/>
          </a:prstGeom>
          <a:solidFill>
            <a:srgbClr val="002060">
              <a:alpha val="89000"/>
            </a:srgbClr>
          </a:solidFill>
          <a:ln w="184150">
            <a:solidFill>
              <a:schemeClr val="bg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   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	</a:t>
            </a: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// Add num1 to num2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var num1 = 3,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var num2 = 2;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  num2 += num1 + num2;</a:t>
            </a:r>
          </a:p>
          <a:p>
            <a:pPr algn="just">
              <a:lnSpc>
                <a:spcPct val="80000"/>
              </a:lnSpc>
              <a:buFontTx/>
              <a:buNone/>
            </a:pPr>
            <a:b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</a:br>
            <a:r>
              <a:rPr lang="en-US" altLang="en-US" sz="2400" b="1" dirty="0">
                <a:solidFill>
                  <a:schemeClr val="bg1"/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 console.log("Answer" + num2);</a:t>
            </a: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Times New Roman" panose="02020603050405020304" pitchFamily="18" charset="0"/>
              </a:rPr>
              <a:t> </a:t>
            </a:r>
            <a:endParaRPr lang="en-GB" altLang="en-US" sz="2400" b="1" dirty="0">
              <a:latin typeface="Courier New" panose="02070309020205020404" pitchFamily="49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142B6F6-D207-45B5-A25A-027042633C12}"/>
              </a:ext>
            </a:extLst>
          </p:cNvPr>
          <p:cNvSpPr txBox="1">
            <a:spLocks noChangeArrowheads="1"/>
          </p:cNvSpPr>
          <p:nvPr/>
        </p:nvSpPr>
        <p:spPr>
          <a:xfrm>
            <a:off x="6363307" y="2234765"/>
            <a:ext cx="3581400" cy="8609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3200" dirty="0">
                <a:solidFill>
                  <a:schemeClr val="bg1"/>
                </a:solidFill>
              </a:rPr>
              <a:t>Logic Errors </a:t>
            </a:r>
            <a:endParaRPr lang="en-US" altLang="en-US" sz="31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6111" y="1447800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Syntax Errors</a:t>
            </a:r>
          </a:p>
          <a:p>
            <a:pPr lvl="1"/>
            <a:r>
              <a:rPr lang="en-US" sz="2400" dirty="0"/>
              <a:t>Detected by the compiler</a:t>
            </a:r>
          </a:p>
          <a:p>
            <a:endParaRPr lang="en-US" sz="2800" dirty="0"/>
          </a:p>
          <a:p>
            <a:r>
              <a:rPr lang="en-US" sz="2800" dirty="0"/>
              <a:t>Runtime Errors</a:t>
            </a:r>
          </a:p>
          <a:p>
            <a:pPr lvl="1"/>
            <a:r>
              <a:rPr lang="en-US" sz="2400" dirty="0"/>
              <a:t>Causes the program to abort</a:t>
            </a:r>
          </a:p>
          <a:p>
            <a:endParaRPr lang="en-US" sz="2800" dirty="0"/>
          </a:p>
          <a:p>
            <a:r>
              <a:rPr lang="en-US" sz="2800" dirty="0"/>
              <a:t>Logic Errors</a:t>
            </a:r>
          </a:p>
          <a:p>
            <a:pPr lvl="1"/>
            <a:r>
              <a:rPr lang="en-US" sz="2400" dirty="0"/>
              <a:t>Produces incorrect result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64873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Selection Statement (I)</a:t>
            </a:r>
            <a:endParaRPr lang="en-S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29FAD9-6953-48EF-8AE7-C576DD426580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21802534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4467"/>
            <a:ext cx="10515600" cy="1325563"/>
          </a:xfrm>
        </p:spPr>
        <p:txBody>
          <a:bodyPr/>
          <a:lstStyle/>
          <a:p>
            <a:r>
              <a:rPr lang="en-US" dirty="0"/>
              <a:t>Selection Statements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486400"/>
          </a:xfrm>
        </p:spPr>
        <p:txBody>
          <a:bodyPr>
            <a:normAutofit/>
          </a:bodyPr>
          <a:lstStyle/>
          <a:p>
            <a:r>
              <a:rPr lang="en-US" sz="2400" dirty="0"/>
              <a:t>Most of the time when we write code, we would want the code to perform different actions for different decisions.</a:t>
            </a:r>
          </a:p>
          <a:p>
            <a:endParaRPr lang="en-US" sz="2400" dirty="0"/>
          </a:p>
          <a:p>
            <a:r>
              <a:rPr lang="en-US" sz="2400" dirty="0"/>
              <a:t>We can use selection statements in our code to do this.</a:t>
            </a:r>
          </a:p>
          <a:p>
            <a:r>
              <a:rPr lang="en-US" sz="2400" dirty="0"/>
              <a:t>{… } is used to form a block that groups components of </a:t>
            </a:r>
            <a:r>
              <a:rPr lang="en-US" sz="2400"/>
              <a:t>a program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Syntax:</a:t>
            </a:r>
            <a:endParaRPr lang="en-SG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12F96C-03C9-417F-A172-7C97D9A3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612360"/>
            <a:ext cx="9296400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	</a:t>
            </a:r>
            <a:r>
              <a:rPr lang="en-US" altLang="en-US" sz="2000" b="1" dirty="0">
                <a:latin typeface="Courier New" panose="02070309020205020404" pitchFamily="49" charset="0"/>
              </a:rPr>
              <a:t>if ( condition ) {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	// code to be executed if the condition is true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}</a:t>
            </a: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ECB2B05-F12E-43B7-8F97-C9B7DB2FB41C}"/>
              </a:ext>
            </a:extLst>
          </p:cNvPr>
          <p:cNvSpPr/>
          <p:nvPr/>
        </p:nvSpPr>
        <p:spPr>
          <a:xfrm>
            <a:off x="685800" y="3400918"/>
            <a:ext cx="1524000" cy="609600"/>
          </a:xfrm>
          <a:prstGeom prst="wedgeRectCallout">
            <a:avLst>
              <a:gd name="adj1" fmla="val 67788"/>
              <a:gd name="adj2" fmla="val 220905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SG" dirty="0">
                <a:solidFill>
                  <a:schemeClr val="bg1"/>
                </a:solidFill>
              </a:rPr>
              <a:t>Case sensitive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5299251-2E97-4AF0-8996-A15C8EF98294}"/>
              </a:ext>
            </a:extLst>
          </p:cNvPr>
          <p:cNvSpPr/>
          <p:nvPr/>
        </p:nvSpPr>
        <p:spPr>
          <a:xfrm>
            <a:off x="4572000" y="3447832"/>
            <a:ext cx="1524000" cy="609600"/>
          </a:xfrm>
          <a:prstGeom prst="wedgeRectCallout">
            <a:avLst>
              <a:gd name="adj1" fmla="val -26695"/>
              <a:gd name="adj2" fmla="val 23125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SG">
                <a:solidFill>
                  <a:schemeClr val="bg1"/>
                </a:solidFill>
              </a:rPr>
              <a:t>No semi-colon here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1B161-70D8-4969-B9E9-6154AA48C3F4}"/>
              </a:ext>
            </a:extLst>
          </p:cNvPr>
          <p:cNvSpPr txBox="1"/>
          <p:nvPr/>
        </p:nvSpPr>
        <p:spPr>
          <a:xfrm>
            <a:off x="6440214" y="3514635"/>
            <a:ext cx="3962400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SG" altLang="en-US" sz="1800">
                <a:solidFill>
                  <a:schemeClr val="bg1"/>
                </a:solidFill>
              </a:rPr>
              <a:t>Curly brackets enclosing if statement(s)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SG" altLang="en-US" sz="1800">
                <a:solidFill>
                  <a:schemeClr val="bg1"/>
                </a:solidFill>
              </a:rPr>
              <a:t>=if block executed when condition is true</a:t>
            </a:r>
          </a:p>
          <a:p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B86FA-4B27-4CEF-A1C9-382C55F8EC77}"/>
              </a:ext>
            </a:extLst>
          </p:cNvPr>
          <p:cNvSpPr txBox="1"/>
          <p:nvPr/>
        </p:nvSpPr>
        <p:spPr>
          <a:xfrm>
            <a:off x="2362200" y="3390519"/>
            <a:ext cx="2133600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altLang="en-US" sz="1800">
                <a:solidFill>
                  <a:schemeClr val="bg1"/>
                </a:solidFill>
              </a:rPr>
              <a:t>Parenthesis enclosing condition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BE27D7-9FBE-458C-9695-F32552BA44E2}"/>
              </a:ext>
            </a:extLst>
          </p:cNvPr>
          <p:cNvCxnSpPr>
            <a:cxnSpLocks/>
          </p:cNvCxnSpPr>
          <p:nvPr/>
        </p:nvCxnSpPr>
        <p:spPr>
          <a:xfrm>
            <a:off x="2971800" y="4010518"/>
            <a:ext cx="0" cy="101868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24C10B-22D7-4E3C-8ED1-A060929DCC20}"/>
              </a:ext>
            </a:extLst>
          </p:cNvPr>
          <p:cNvCxnSpPr>
            <a:cxnSpLocks/>
          </p:cNvCxnSpPr>
          <p:nvPr/>
        </p:nvCxnSpPr>
        <p:spPr>
          <a:xfrm>
            <a:off x="3276600" y="4018908"/>
            <a:ext cx="1447800" cy="101029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CB4E19-5277-4851-9ED3-53D7506CB1C3}"/>
              </a:ext>
            </a:extLst>
          </p:cNvPr>
          <p:cNvCxnSpPr/>
          <p:nvPr/>
        </p:nvCxnSpPr>
        <p:spPr>
          <a:xfrm flipH="1">
            <a:off x="5257800" y="4714964"/>
            <a:ext cx="2133600" cy="31423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C1ED87-C9A4-42CD-AF77-34B208ED02ED}"/>
              </a:ext>
            </a:extLst>
          </p:cNvPr>
          <p:cNvCxnSpPr/>
          <p:nvPr/>
        </p:nvCxnSpPr>
        <p:spPr>
          <a:xfrm flipH="1">
            <a:off x="2667000" y="4714964"/>
            <a:ext cx="5943600" cy="1000036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18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4" grpId="0" animBg="1"/>
      <p:bldP spid="15" grpId="0" animBg="1"/>
      <p:bldP spid="15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mark is more than 80, the condition is </a:t>
            </a:r>
            <a:r>
              <a:rPr lang="en-US" b="1" dirty="0"/>
              <a:t>true</a:t>
            </a:r>
            <a:r>
              <a:rPr lang="en-US" dirty="0"/>
              <a:t>, so “Your grade is A” will be displayed in the output.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12F96C-03C9-417F-A172-7C97D9A3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027273"/>
            <a:ext cx="9296400" cy="25545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	</a:t>
            </a:r>
            <a:r>
              <a:rPr lang="en-GB" altLang="en-US" sz="2400" b="1" dirty="0">
                <a:latin typeface="Courier New" panose="02070309020205020404" pitchFamily="49" charset="0"/>
              </a:rPr>
              <a:t>var mark = 90;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400" b="1" dirty="0">
                <a:latin typeface="Courier New" panose="02070309020205020404" pitchFamily="49" charset="0"/>
              </a:rPr>
              <a:t>    	</a:t>
            </a:r>
            <a:r>
              <a:rPr lang="en-US" altLang="en-US" sz="2400" b="1" dirty="0">
                <a:latin typeface="Courier New" panose="02070309020205020404" pitchFamily="49" charset="0"/>
              </a:rPr>
              <a:t>if ( mark &gt;= 80 ) {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 		 grade = ‘A’;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	}</a:t>
            </a:r>
            <a:r>
              <a:rPr lang="en-GB" altLang="en-US" sz="24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400" b="1" dirty="0">
                <a:latin typeface="Courier New" panose="02070309020205020404" pitchFamily="49" charset="0"/>
              </a:rPr>
              <a:t>	console.log( ‘Your grade is ’ + grade 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225058135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mark is less than 80 resulting the condition is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/>
              <a:t>hence does not execute line grade=‘A’;</a:t>
            </a:r>
          </a:p>
          <a:p>
            <a:r>
              <a:rPr lang="en-US"/>
              <a:t> There is no output displayed but resulted in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ReferenceError: grade is not defined.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12F96C-03C9-417F-A172-7C97D9A3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7937"/>
            <a:ext cx="7848600" cy="2246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var mark = 79;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</a:t>
            </a:r>
            <a:r>
              <a:rPr lang="en-US" altLang="en-US" sz="2000" b="1" dirty="0">
                <a:latin typeface="Courier New" panose="02070309020205020404" pitchFamily="49" charset="0"/>
              </a:rPr>
              <a:t>if ( mark &gt;= 80 ) {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	  grade = ‘A’;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   }</a:t>
            </a: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console.log( ‘Your grade is ’ + grade 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81200" y="4114800"/>
            <a:ext cx="24384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3429625213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note!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a semicolon at the end of an if clause is a common mistake.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This mistake is hard to find, because it is not a compilation error or a runtime error, it is a logic error. </a:t>
            </a:r>
          </a:p>
          <a:p>
            <a:r>
              <a:rPr lang="en-US" dirty="0"/>
              <a:t>This error often occurs when you use the next-line block style.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H="1">
            <a:off x="5715000" y="3048000"/>
            <a:ext cx="2819400" cy="0"/>
          </a:xfrm>
          <a:prstGeom prst="line">
            <a:avLst/>
          </a:prstGeom>
          <a:ln>
            <a:headEnd type="none" w="sm" len="sm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0812F96C-03C9-417F-A172-7C97D9A3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514600"/>
            <a:ext cx="8001000" cy="2062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	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if ( mark &gt;= 80 )</a:t>
            </a:r>
            <a:r>
              <a:rPr lang="en-US" altLang="en-US" sz="2800" b="1" dirty="0">
                <a:solidFill>
                  <a:srgbClr val="C00000"/>
                </a:solidFill>
                <a:latin typeface="Courier New" panose="02070309020205020404" pitchFamily="49" charset="0"/>
              </a:rPr>
              <a:t>;</a:t>
            </a:r>
            <a:r>
              <a:rPr lang="en-US" altLang="en-US" sz="2000" b="1" dirty="0">
                <a:latin typeface="Courier New" panose="02070309020205020404" pitchFamily="49" charset="0"/>
              </a:rPr>
              <a:t> </a:t>
            </a:r>
            <a:br>
              <a:rPr lang="en-US" altLang="en-US" sz="2000" b="1" dirty="0">
                <a:latin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</a:rPr>
              <a:t>	 {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 		 grade = ‘A’;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 }</a:t>
            </a: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>
              <a:spcBef>
                <a:spcPct val="0"/>
              </a:spcBef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	 console.log( ‘Your grade is ’ + grade );</a:t>
            </a:r>
          </a:p>
        </p:txBody>
      </p:sp>
      <p:sp>
        <p:nvSpPr>
          <p:cNvPr id="6" name="Explosion 1 5"/>
          <p:cNvSpPr/>
          <p:nvPr/>
        </p:nvSpPr>
        <p:spPr>
          <a:xfrm>
            <a:off x="8534400" y="2387454"/>
            <a:ext cx="2133600" cy="1439862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SG" sz="1600" b="1" dirty="0"/>
              <a:t>WRONG !!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76800" y="2743200"/>
            <a:ext cx="533400" cy="533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145527067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D7F7DDF4-4771-4029-8614-3BEE14692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16349" y="457516"/>
            <a:ext cx="6781800" cy="533400"/>
          </a:xfrm>
          <a:noFill/>
        </p:spPr>
        <p:txBody>
          <a:bodyPr vert="horz" lIns="92075" tIns="46038" rIns="92075" bIns="46038" rtlCol="0" anchor="t">
            <a:noAutofit/>
          </a:bodyPr>
          <a:lstStyle/>
          <a:p>
            <a:pPr eaLnBrk="1" hangingPunct="1"/>
            <a:r>
              <a:rPr lang="en-US" altLang="en-US" sz="4800" b="1" dirty="0">
                <a:solidFill>
                  <a:srgbClr val="002060"/>
                </a:solidFill>
              </a:rPr>
              <a:t>What have we learnt?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38EA398D-E7BB-414B-A3D4-4BF4C57B2D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38800" y="1725443"/>
            <a:ext cx="5791200" cy="44196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dirty="0">
                <a:solidFill>
                  <a:schemeClr val="accent5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To identify a constant variable</a:t>
            </a:r>
            <a:endParaRPr lang="en-US" altLang="en-US" sz="2600" dirty="0">
              <a:solidFill>
                <a:schemeClr val="accent5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600" dirty="0">
                <a:solidFill>
                  <a:schemeClr val="accent5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To identify the various operators for the different data types</a:t>
            </a:r>
          </a:p>
          <a:p>
            <a:pPr>
              <a:lnSpc>
                <a:spcPct val="90000"/>
              </a:lnSpc>
            </a:pPr>
            <a:r>
              <a:rPr lang="en-US" altLang="en-US" sz="2600" dirty="0">
                <a:solidFill>
                  <a:schemeClr val="accent5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To execute a program using the readline-sync library</a:t>
            </a:r>
          </a:p>
          <a:p>
            <a:pPr>
              <a:lnSpc>
                <a:spcPct val="90000"/>
              </a:lnSpc>
            </a:pPr>
            <a:r>
              <a:rPr lang="en-US" altLang="en-US" sz="2600" dirty="0">
                <a:solidFill>
                  <a:schemeClr val="accent5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To differentiate the different types of errors - syntax, runtime, and logic errors.</a:t>
            </a:r>
          </a:p>
          <a:p>
            <a:pPr>
              <a:lnSpc>
                <a:spcPct val="90000"/>
              </a:lnSpc>
            </a:pPr>
            <a:r>
              <a:rPr lang="en-US" altLang="en-US" sz="2600" dirty="0">
                <a:solidFill>
                  <a:schemeClr val="accent5">
                    <a:lumMod val="75000"/>
                  </a:schemeClr>
                </a:solidFill>
                <a:latin typeface="+mj-lt"/>
                <a:cs typeface="Courier New" panose="02070309020205020404" pitchFamily="49" charset="0"/>
              </a:rPr>
              <a:t>To implement selection control using one-way if statements. 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A72927A2-1A80-49D9-B1DC-ADB08C1C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3090C0-A4D5-4AA6-BC41-5FF4D14C4FC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en-US" altLang="en-US" sz="1400"/>
          </a:p>
        </p:txBody>
      </p:sp>
      <p:pic>
        <p:nvPicPr>
          <p:cNvPr id="5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r="16908"/>
          <a:stretch>
            <a:fillRect/>
          </a:stretch>
        </p:blipFill>
        <p:spPr>
          <a:xfrm>
            <a:off x="1447799" y="1604732"/>
            <a:ext cx="3886200" cy="3991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98167" y="5833130"/>
            <a:ext cx="327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i="1" dirty="0">
                <a:solidFill>
                  <a:schemeClr val="accent5">
                    <a:lumMod val="75000"/>
                  </a:schemeClr>
                </a:solidFill>
              </a:rPr>
              <a:t>Great job everyone !!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00400" y="6601656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Official (Open) Non sensitive</a:t>
            </a:r>
          </a:p>
        </p:txBody>
      </p:sp>
    </p:spTree>
    <p:extLst>
      <p:ext uri="{BB962C8B-B14F-4D97-AF65-F5344CB8AC3E}">
        <p14:creationId xmlns:p14="http://schemas.microsoft.com/office/powerpoint/2010/main" val="76096531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 txBox="1">
            <a:spLocks/>
          </p:cNvSpPr>
          <p:nvPr/>
        </p:nvSpPr>
        <p:spPr>
          <a:xfrm>
            <a:off x="5486400" y="6477000"/>
            <a:ext cx="30861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Official (Open) Non sensitive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8CB8D677-52FE-45B4-8394-9C8DC6645B26}"/>
              </a:ext>
            </a:extLst>
          </p:cNvPr>
          <p:cNvSpPr txBox="1">
            <a:spLocks/>
          </p:cNvSpPr>
          <p:nvPr/>
        </p:nvSpPr>
        <p:spPr>
          <a:xfrm>
            <a:off x="6163400" y="990600"/>
            <a:ext cx="3728748" cy="182880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ST0502</a:t>
            </a:r>
            <a:b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</a:br>
            <a:r>
              <a:rPr lang="en-US" b="1" dirty="0">
                <a:solidFill>
                  <a:srgbClr val="002060"/>
                </a:solidFill>
                <a:cs typeface="Arial" panose="020B0604020202020204" pitchFamily="34" charset="0"/>
              </a:rPr>
              <a:t>Fundamentals of Programming</a:t>
            </a:r>
          </a:p>
          <a:p>
            <a:pPr>
              <a:defRPr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>
              <a:defRPr/>
            </a:pPr>
            <a:endParaRPr lang="en-US" b="1" dirty="0">
              <a:solidFill>
                <a:srgbClr val="002060"/>
              </a:solidFill>
              <a:cs typeface="Arial" panose="020B060402020202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6163400" y="3068638"/>
            <a:ext cx="4626982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GB" altLang="en-US" sz="2800" dirty="0">
                <a:solidFill>
                  <a:srgbClr val="002060"/>
                </a:solidFill>
              </a:rPr>
              <a:t>Topic 2</a:t>
            </a:r>
            <a:br>
              <a:rPr lang="en-GB" altLang="en-US" sz="2400" dirty="0">
                <a:solidFill>
                  <a:srgbClr val="002060"/>
                </a:solidFill>
              </a:rPr>
            </a:br>
            <a:r>
              <a:rPr lang="en-GB" altLang="en-US" sz="2400" dirty="0">
                <a:solidFill>
                  <a:srgbClr val="002060"/>
                </a:solidFill>
              </a:rPr>
              <a:t>Operators &amp; Selections (I)</a:t>
            </a:r>
            <a:endParaRPr lang="en-US" alt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3130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3D2F8-A2C9-4F94-9ACF-441AC48B9803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214" y="2353054"/>
            <a:ext cx="5623571" cy="21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6751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A7FE-2049-4B9E-9C43-D27A23D8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ADAB-A36F-432B-860A-8B3AEA3A2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salary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increment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SG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SG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 salary: “ </a:t>
            </a:r>
            <a:r>
              <a:rPr lang="en-SG" sz="240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salary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SG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 salary: ” + (</a:t>
            </a:r>
            <a:r>
              <a:rPr lang="en-SG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salary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SG" sz="2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500)</a:t>
            </a:r>
            <a:r>
              <a:rPr lang="en-SG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indent="0">
              <a:buNone/>
            </a:pPr>
            <a:endParaRPr lang="en-SG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F354-0058-4633-AAD5-C46A7F5A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C5881-8FBE-47D2-9EC3-FFDE1D5C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AD4046C-C337-41CB-8B1E-89AC013BE7BC}"/>
              </a:ext>
            </a:extLst>
          </p:cNvPr>
          <p:cNvSpPr/>
          <p:nvPr/>
        </p:nvSpPr>
        <p:spPr>
          <a:xfrm rot="5400000">
            <a:off x="3124200" y="2667000"/>
            <a:ext cx="304800" cy="762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13D5052-B6BE-406E-B19F-C3E9A61E913A}"/>
              </a:ext>
            </a:extLst>
          </p:cNvPr>
          <p:cNvSpPr/>
          <p:nvPr/>
        </p:nvSpPr>
        <p:spPr>
          <a:xfrm rot="5400000">
            <a:off x="4793317" y="2525058"/>
            <a:ext cx="243165" cy="37338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1041721-DA72-4DA1-857C-700BC093697B}"/>
              </a:ext>
            </a:extLst>
          </p:cNvPr>
          <p:cNvSpPr/>
          <p:nvPr/>
        </p:nvSpPr>
        <p:spPr>
          <a:xfrm rot="5400000">
            <a:off x="5380494" y="3001506"/>
            <a:ext cx="440411" cy="51054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9F498-B3BC-4F81-9BD7-E3A766AF986E}"/>
              </a:ext>
            </a:extLst>
          </p:cNvPr>
          <p:cNvSpPr txBox="1"/>
          <p:nvPr/>
        </p:nvSpPr>
        <p:spPr>
          <a:xfrm>
            <a:off x="2133600" y="325147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10AD7-1E21-40C5-8E37-EE01F3F4EA4A}"/>
              </a:ext>
            </a:extLst>
          </p:cNvPr>
          <p:cNvSpPr txBox="1"/>
          <p:nvPr/>
        </p:nvSpPr>
        <p:spPr>
          <a:xfrm>
            <a:off x="3695699" y="454675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DCAF-46C7-46F8-B131-0FDFF29D3195}"/>
              </a:ext>
            </a:extLst>
          </p:cNvPr>
          <p:cNvSpPr txBox="1"/>
          <p:nvPr/>
        </p:nvSpPr>
        <p:spPr>
          <a:xfrm>
            <a:off x="3995902" y="577441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>
                <a:solidFill>
                  <a:schemeClr val="bg1"/>
                </a:solidFill>
              </a:rPr>
              <a:t>expression</a:t>
            </a:r>
          </a:p>
        </p:txBody>
      </p:sp>
      <p:sp>
        <p:nvSpPr>
          <p:cNvPr id="13" name="Explosion: 8 Points 12">
            <a:extLst>
              <a:ext uri="{FF2B5EF4-FFF2-40B4-BE49-F238E27FC236}">
                <a16:creationId xmlns:a16="http://schemas.microsoft.com/office/drawing/2014/main" id="{E1ABDF99-C9C3-44AF-83EF-E58E15183A30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>
                <a:solidFill>
                  <a:schemeClr val="bg1"/>
                </a:solidFill>
              </a:rPr>
              <a:t>Extra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18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6200"/>
            <a:ext cx="10515600" cy="1325563"/>
          </a:xfrm>
        </p:spPr>
        <p:txBody>
          <a:bodyPr/>
          <a:lstStyle/>
          <a:p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Constants </a:t>
            </a:r>
            <a:endParaRPr lang="en-S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4443"/>
            <a:ext cx="10744200" cy="534987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Represents permanent data that never changes </a:t>
            </a:r>
          </a:p>
          <a:p>
            <a:pPr>
              <a:lnSpc>
                <a:spcPct val="80000"/>
              </a:lnSpc>
              <a:buNone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(</a:t>
            </a: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eg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Courier New" panose="02070309020205020404" pitchFamily="49" charset="0"/>
              </a:rPr>
              <a:t>∏ or pi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3.14159)</a:t>
            </a:r>
            <a:b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dirty="0">
                <a:highlight>
                  <a:srgbClr val="C0C0C0"/>
                </a:highlight>
              </a:rPr>
              <a:t>2</a:t>
            </a:r>
            <a:r>
              <a:rPr lang="en-US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benefits: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highlight>
                  <a:srgbClr val="C0C0C0"/>
                </a:highlight>
              </a:rPr>
              <a:t>The </a:t>
            </a:r>
            <a:r>
              <a:rPr lang="en-US" altLang="en-US" sz="2000" b="1">
                <a:highlight>
                  <a:srgbClr val="C0C0C0"/>
                </a:highlight>
              </a:rPr>
              <a:t>const </a:t>
            </a:r>
            <a:r>
              <a:rPr lang="en-US" altLang="en-US" sz="2000">
                <a:highlight>
                  <a:srgbClr val="C0C0C0"/>
                </a:highlight>
              </a:rPr>
              <a:t>keyword ensures that the value cannot be altered/changed.</a:t>
            </a:r>
          </a:p>
          <a:p>
            <a:pPr lvl="1">
              <a:lnSpc>
                <a:spcPct val="80000"/>
              </a:lnSpc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Makes program readable, </a:t>
            </a: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</a:rPr>
              <a:t>generally denoted in uppercase letters</a:t>
            </a:r>
            <a:b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dirty="0"/>
              <a:t>Syntax: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 lvl="1">
              <a:lnSpc>
                <a:spcPct val="80000"/>
              </a:lnSpc>
            </a:pPr>
            <a:r>
              <a:rPr lang="en-US" altLang="en-US" dirty="0" err="1"/>
              <a:t>E.g</a:t>
            </a:r>
            <a:r>
              <a:rPr lang="en-US" altLang="en-US" dirty="0"/>
              <a:t>:   </a:t>
            </a:r>
            <a:r>
              <a:rPr lang="en-US" altLang="en-US" b="1" dirty="0"/>
              <a:t>   const </a:t>
            </a:r>
            <a:r>
              <a:rPr lang="en-US" altLang="en-US" b="1" dirty="0">
                <a:solidFill>
                  <a:schemeClr val="tx2"/>
                </a:solidFill>
              </a:rPr>
              <a:t>PI</a:t>
            </a:r>
            <a:r>
              <a:rPr lang="en-US" altLang="en-US" b="1" dirty="0"/>
              <a:t> = 3.14159; </a:t>
            </a:r>
          </a:p>
          <a:p>
            <a:pPr>
              <a:lnSpc>
                <a:spcPct val="80000"/>
              </a:lnSpc>
              <a:buNone/>
            </a:pPr>
            <a:endParaRPr lang="en-US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E8BEAE8-95B3-4AC2-A712-EEEDF273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962400"/>
            <a:ext cx="4419600" cy="387798"/>
          </a:xfrm>
          <a:prstGeom prst="rect">
            <a:avLst/>
          </a:prstGeom>
          <a:solidFill>
            <a:schemeClr val="accent2">
              <a:alpha val="99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</a:rPr>
              <a:t>const  </a:t>
            </a:r>
            <a:r>
              <a:rPr lang="en-US" altLang="en-US" sz="2000" dirty="0" err="1">
                <a:solidFill>
                  <a:schemeClr val="bg1"/>
                </a:solidFill>
              </a:rPr>
              <a:t>variableName</a:t>
            </a:r>
            <a:r>
              <a:rPr lang="en-US" altLang="en-US" sz="2000" dirty="0">
                <a:solidFill>
                  <a:schemeClr val="bg1"/>
                </a:solidFill>
              </a:rPr>
              <a:t>  =  value</a:t>
            </a:r>
            <a:r>
              <a:rPr lang="en-US" altLang="en-US" sz="2400" dirty="0">
                <a:solidFill>
                  <a:schemeClr val="bg1"/>
                </a:solidFill>
              </a:rPr>
              <a:t>;</a:t>
            </a:r>
            <a:endParaRPr lang="en-GB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D28DC3DD-F304-445B-8BBE-EC528E6EA13F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24518048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Exercise: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dirty="0"/>
              <a:t>What is wrong with the program?  </a:t>
            </a:r>
          </a:p>
          <a:p>
            <a:pPr>
              <a:spcBef>
                <a:spcPct val="50000"/>
              </a:spcBef>
            </a:pPr>
            <a:endParaRPr lang="en-US" altLang="en-US" dirty="0">
              <a:latin typeface="Courier New" panose="02070309020205020404" pitchFamily="49" charset="0"/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812F96C-03C9-417F-A172-7C97D9A3C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819400"/>
            <a:ext cx="7010400" cy="1631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const a = 3.1;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   a = 6;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latin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000" b="1" dirty="0">
              <a:latin typeface="Courier New" panose="02070309020205020404" pitchFamily="49" charset="0"/>
            </a:endParaRPr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CB8A5DF3-B82B-407C-B64F-7082F6EA76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2425" y="3810000"/>
            <a:ext cx="1" cy="1252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" name="Text Box 11">
            <a:extLst>
              <a:ext uri="{FF2B5EF4-FFF2-40B4-BE49-F238E27FC236}">
                <a16:creationId xmlns:a16="http://schemas.microsoft.com/office/drawing/2014/main" id="{F5B4ACCB-D8BA-4623-9BFF-8FC85E938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5089526"/>
            <a:ext cx="5562600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2800" dirty="0">
                <a:solidFill>
                  <a:schemeClr val="bg1"/>
                </a:solidFill>
              </a:rPr>
              <a:t>const </a:t>
            </a:r>
            <a:r>
              <a:rPr lang="en-GB" altLang="en-US" sz="2800" dirty="0">
                <a:solidFill>
                  <a:schemeClr val="bg1"/>
                </a:solidFill>
                <a:sym typeface="Wingdings" panose="05000000000000000000" pitchFamily="2" charset="2"/>
              </a:rPr>
              <a:t></a:t>
            </a:r>
            <a:r>
              <a:rPr lang="en-GB" altLang="en-US" dirty="0">
                <a:solidFill>
                  <a:schemeClr val="bg1"/>
                </a:solidFill>
              </a:rPr>
              <a:t> </a:t>
            </a:r>
            <a:r>
              <a:rPr lang="en-GB" altLang="en-US" sz="2800" dirty="0">
                <a:solidFill>
                  <a:schemeClr val="bg1"/>
                </a:solidFill>
              </a:rPr>
              <a:t>Cannot change value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338053" y="1880236"/>
            <a:ext cx="4876800" cy="990600"/>
          </a:xfrm>
          <a:prstGeom prst="wedgeEllipseCallout">
            <a:avLst>
              <a:gd name="adj1" fmla="val -56547"/>
              <a:gd name="adj2" fmla="val 10315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Try now and see what error message you will get.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Official (Open) Non sensitive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F8DA9CC-80C5-4E7F-B87C-32E545308C77}"/>
              </a:ext>
            </a:extLst>
          </p:cNvPr>
          <p:cNvSpPr/>
          <p:nvPr/>
        </p:nvSpPr>
        <p:spPr>
          <a:xfrm>
            <a:off x="533400" y="3692186"/>
            <a:ext cx="3329148" cy="1381206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b="1"/>
              <a:t>DEMO TIME </a:t>
            </a:r>
          </a:p>
        </p:txBody>
      </p:sp>
    </p:spTree>
    <p:extLst>
      <p:ext uri="{BB962C8B-B14F-4D97-AF65-F5344CB8AC3E}">
        <p14:creationId xmlns:p14="http://schemas.microsoft.com/office/powerpoint/2010/main" val="558456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Numeric Operators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74387B-FD4C-4C1D-A67B-0698B85628D0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447800" y="5265512"/>
            <a:ext cx="8750957" cy="856268"/>
            <a:chOff x="866775" y="5226278"/>
            <a:chExt cx="6739782" cy="391521"/>
          </a:xfrm>
        </p:grpSpPr>
        <p:sp>
          <p:nvSpPr>
            <p:cNvPr id="6" name="Text Box 16">
              <a:extLst>
                <a:ext uri="{FF2B5EF4-FFF2-40B4-BE49-F238E27FC236}">
                  <a16:creationId xmlns:a16="http://schemas.microsoft.com/office/drawing/2014/main" id="{439991A4-E8B8-401D-8849-6949D1F05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6775" y="5320917"/>
              <a:ext cx="1555266" cy="207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600" b="1" dirty="0"/>
                <a:t>Coding examples: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677746" y="5226278"/>
              <a:ext cx="4928811" cy="391521"/>
              <a:chOff x="2677746" y="5226278"/>
              <a:chExt cx="4928811" cy="391521"/>
            </a:xfrm>
          </p:grpSpPr>
          <p:sp>
            <p:nvSpPr>
              <p:cNvPr id="8" name="Text Box 15">
                <a:extLst>
                  <a:ext uri="{FF2B5EF4-FFF2-40B4-BE49-F238E27FC236}">
                    <a16:creationId xmlns:a16="http://schemas.microsoft.com/office/drawing/2014/main" id="{666BC474-AEDD-4410-B83B-9E43021531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7746" y="5226278"/>
                <a:ext cx="907675" cy="33774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var a = 34;</a:t>
                </a:r>
              </a:p>
              <a:p>
                <a:pPr>
                  <a:spcBef>
                    <a:spcPct val="0"/>
                  </a:spcBef>
                  <a:buNone/>
                </a:pPr>
                <a:r>
                  <a:rPr lang="en-GB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var b = 1;</a:t>
                </a:r>
              </a:p>
              <a:p>
                <a:pPr>
                  <a:spcBef>
                    <a:spcPct val="0"/>
                  </a:spcBef>
                  <a:buNone/>
                </a:pPr>
                <a:r>
                  <a:rPr lang="en-GB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var c = a +b;</a:t>
                </a:r>
              </a:p>
            </p:txBody>
          </p:sp>
          <p:sp>
            <p:nvSpPr>
              <p:cNvPr id="9" name="Text Box 17">
                <a:extLst>
                  <a:ext uri="{FF2B5EF4-FFF2-40B4-BE49-F238E27FC236}">
                    <a16:creationId xmlns:a16="http://schemas.microsoft.com/office/drawing/2014/main" id="{A0DFF188-0145-4C2B-8ACD-4AF8EA31F4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5334000"/>
                <a:ext cx="1106445" cy="2392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en-GB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var a = 34;</a:t>
                </a:r>
              </a:p>
              <a:p>
                <a:pPr>
                  <a:spcBef>
                    <a:spcPct val="0"/>
                  </a:spcBef>
                  <a:buNone/>
                </a:pPr>
                <a:r>
                  <a:rPr lang="en-GB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var c = a + 1; </a:t>
                </a:r>
                <a:r>
                  <a:rPr lang="en-GB" altLang="en-US" sz="1400" b="1" dirty="0">
                    <a:solidFill>
                      <a:schemeClr val="bg1"/>
                    </a:solidFill>
                  </a:rPr>
                  <a:t>1;</a:t>
                </a:r>
              </a:p>
            </p:txBody>
          </p:sp>
          <p:sp>
            <p:nvSpPr>
              <p:cNvPr id="10" name="Text Box 18">
                <a:extLst>
                  <a:ext uri="{FF2B5EF4-FFF2-40B4-BE49-F238E27FC236}">
                    <a16:creationId xmlns:a16="http://schemas.microsoft.com/office/drawing/2014/main" id="{87E9BFF2-512A-47B1-A39A-08CF9086D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53200" y="5410200"/>
                <a:ext cx="1053357" cy="140728"/>
              </a:xfrm>
              <a:prstGeom prst="rect">
                <a:avLst/>
              </a:prstGeom>
              <a:noFill/>
              <a:ln w="9525">
                <a:solidFill>
                  <a:schemeClr val="bg2">
                    <a:lumMod val="25000"/>
                  </a:schemeClr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en-GB" altLang="en-US" sz="1400" dirty="0">
                    <a:solidFill>
                      <a:schemeClr val="bg2">
                        <a:lumMod val="25000"/>
                      </a:schemeClr>
                    </a:solidFill>
                  </a:rPr>
                  <a:t>var c = 34 + 1</a:t>
                </a:r>
                <a:r>
                  <a:rPr lang="en-GB" altLang="en-US" sz="1400" b="1" dirty="0">
                    <a:solidFill>
                      <a:schemeClr val="bg2">
                        <a:lumMod val="25000"/>
                      </a:schemeClr>
                    </a:solidFill>
                  </a:rPr>
                  <a:t>;</a:t>
                </a:r>
              </a:p>
            </p:txBody>
          </p:sp>
          <p:sp>
            <p:nvSpPr>
              <p:cNvPr id="11" name="Text Box 19">
                <a:extLst>
                  <a:ext uri="{FF2B5EF4-FFF2-40B4-BE49-F238E27FC236}">
                    <a16:creationId xmlns:a16="http://schemas.microsoft.com/office/drawing/2014/main" id="{43C08DF4-A48A-4AE3-A813-8B6571FF1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8925" y="5394325"/>
                <a:ext cx="365690" cy="207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 b="1"/>
                  <a:t>or:</a:t>
                </a:r>
              </a:p>
            </p:txBody>
          </p:sp>
          <p:sp>
            <p:nvSpPr>
              <p:cNvPr id="12" name="Text Box 20">
                <a:extLst>
                  <a:ext uri="{FF2B5EF4-FFF2-40B4-BE49-F238E27FC236}">
                    <a16:creationId xmlns:a16="http://schemas.microsoft.com/office/drawing/2014/main" id="{4A510E15-3D84-49B8-9534-6B7D85627F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5410200"/>
                <a:ext cx="365690" cy="207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600" b="1"/>
                  <a:t>or:</a:t>
                </a:r>
              </a:p>
            </p:txBody>
          </p:sp>
        </p:grp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49E185-D476-4673-BA52-F3C50ED6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958280"/>
              </p:ext>
            </p:extLst>
          </p:nvPr>
        </p:nvGraphicFramePr>
        <p:xfrm>
          <a:off x="1066801" y="1478407"/>
          <a:ext cx="9791700" cy="3511265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619474">
                  <a:extLst>
                    <a:ext uri="{9D8B030D-6E8A-4147-A177-3AD203B41FA5}">
                      <a16:colId xmlns:a16="http://schemas.microsoft.com/office/drawing/2014/main" val="2690913118"/>
                    </a:ext>
                  </a:extLst>
                </a:gridCol>
                <a:gridCol w="3523142">
                  <a:extLst>
                    <a:ext uri="{9D8B030D-6E8A-4147-A177-3AD203B41FA5}">
                      <a16:colId xmlns:a16="http://schemas.microsoft.com/office/drawing/2014/main" val="804460061"/>
                    </a:ext>
                  </a:extLst>
                </a:gridCol>
                <a:gridCol w="2737465">
                  <a:extLst>
                    <a:ext uri="{9D8B030D-6E8A-4147-A177-3AD203B41FA5}">
                      <a16:colId xmlns:a16="http://schemas.microsoft.com/office/drawing/2014/main" val="4205241694"/>
                    </a:ext>
                  </a:extLst>
                </a:gridCol>
                <a:gridCol w="1911619">
                  <a:extLst>
                    <a:ext uri="{9D8B030D-6E8A-4147-A177-3AD203B41FA5}">
                      <a16:colId xmlns:a16="http://schemas.microsoft.com/office/drawing/2014/main" val="1323404201"/>
                    </a:ext>
                  </a:extLst>
                </a:gridCol>
              </a:tblGrid>
              <a:tr h="402305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0652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+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34 + 1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87543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-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34.0 –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858296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300 *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565754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/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1.0 /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41608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%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Remainder (Modulus)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20 %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422981"/>
                  </a:ext>
                </a:extLst>
              </a:tr>
              <a:tr h="462927">
                <a:tc>
                  <a:txBody>
                    <a:bodyPr/>
                    <a:lstStyle/>
                    <a:p>
                      <a:pPr algn="ctr"/>
                      <a:r>
                        <a:rPr lang="en-SG" sz="2800" dirty="0"/>
                        <a:t>**</a:t>
                      </a:r>
                      <a:endParaRPr lang="en-SG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dirty="0"/>
                        <a:t>Exponentiation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4 **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4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009250"/>
                  </a:ext>
                </a:extLst>
              </a:tr>
            </a:tbl>
          </a:graphicData>
        </a:graphic>
      </p:graphicFrame>
      <p:sp>
        <p:nvSpPr>
          <p:cNvPr id="14" name="Text Box 4">
            <a:extLst>
              <a:ext uri="{FF2B5EF4-FFF2-40B4-BE49-F238E27FC236}">
                <a16:creationId xmlns:a16="http://schemas.microsoft.com/office/drawing/2014/main" id="{CA7EE14D-8F97-4775-B4EB-10C9D4D97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703198"/>
            <a:ext cx="2469857" cy="58477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25000"/>
              </a:spcAft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+, -, *, /, %</a:t>
            </a:r>
            <a:endParaRPr lang="en-GB" alt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Official (Open) Non sensitive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414AC83-AD5F-431C-A252-09903628019F}"/>
              </a:ext>
            </a:extLst>
          </p:cNvPr>
          <p:cNvSpPr/>
          <p:nvPr/>
        </p:nvSpPr>
        <p:spPr>
          <a:xfrm>
            <a:off x="152400" y="2803970"/>
            <a:ext cx="994217" cy="1359612"/>
          </a:xfrm>
          <a:prstGeom prst="wedgeRectCallout">
            <a:avLst>
              <a:gd name="adj1" fmla="val 87557"/>
              <a:gd name="adj2" fmla="val 51749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Can work with floating points 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3FEB99C-A619-412C-8F92-070DCC48F3B3}"/>
              </a:ext>
            </a:extLst>
          </p:cNvPr>
          <p:cNvSpPr/>
          <p:nvPr/>
        </p:nvSpPr>
        <p:spPr>
          <a:xfrm>
            <a:off x="152399" y="4648199"/>
            <a:ext cx="994217" cy="1438861"/>
          </a:xfrm>
          <a:prstGeom prst="wedgeRectCallout">
            <a:avLst>
              <a:gd name="adj1" fmla="val 86985"/>
              <a:gd name="adj2" fmla="val -44245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</a:rPr>
              <a:t>Can work with floating points</a:t>
            </a:r>
          </a:p>
        </p:txBody>
      </p:sp>
      <p:sp>
        <p:nvSpPr>
          <p:cNvPr id="17" name="Explosion: 8 Points 16">
            <a:extLst>
              <a:ext uri="{FF2B5EF4-FFF2-40B4-BE49-F238E27FC236}">
                <a16:creationId xmlns:a16="http://schemas.microsoft.com/office/drawing/2014/main" id="{B88A5F9F-B50A-444C-8E4F-9CD293D6D8EF}"/>
              </a:ext>
            </a:extLst>
          </p:cNvPr>
          <p:cNvSpPr/>
          <p:nvPr/>
        </p:nvSpPr>
        <p:spPr>
          <a:xfrm>
            <a:off x="9220200" y="119063"/>
            <a:ext cx="1981200" cy="1143000"/>
          </a:xfrm>
          <a:prstGeom prst="irregularSeal1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G" dirty="0">
                <a:solidFill>
                  <a:schemeClr val="bg1"/>
                </a:solidFill>
              </a:rPr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19665837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8472437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6456DB74E26C45BD24EF64E447FF51" ma:contentTypeVersion="2" ma:contentTypeDescription="Create a new document." ma:contentTypeScope="" ma:versionID="e885d5b27ad26c59e14172e7d466cc9f">
  <xsd:schema xmlns:xsd="http://www.w3.org/2001/XMLSchema" xmlns:xs="http://www.w3.org/2001/XMLSchema" xmlns:p="http://schemas.microsoft.com/office/2006/metadata/properties" xmlns:ns2="7bb86eb0-6634-4669-bd50-c7e52f8ab92a" targetNamespace="http://schemas.microsoft.com/office/2006/metadata/properties" ma:root="true" ma:fieldsID="eb99b9cc90f850761ee7df099c499d89" ns2:_="">
    <xsd:import namespace="7bb86eb0-6634-4669-bd50-c7e52f8ab9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86eb0-6634-4669-bd50-c7e52f8ab9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ECA12A-2AA6-4CAD-BBD8-B6536AD2A8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6919E-5943-478D-9256-BDF34EBDCB3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DFC475-03F6-4012-800B-32D710E046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86eb0-6634-4669-bd50-c7e52f8ab9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9124</TotalTime>
  <Words>5018</Words>
  <Application>Microsoft Office PowerPoint</Application>
  <PresentationFormat>Widescreen</PresentationFormat>
  <Paragraphs>933</Paragraphs>
  <Slides>69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6" baseType="lpstr">
      <vt:lpstr>Abadi</vt:lpstr>
      <vt:lpstr>Arial</vt:lpstr>
      <vt:lpstr>Calibri</vt:lpstr>
      <vt:lpstr>Calibri Light</vt:lpstr>
      <vt:lpstr>Cambria Math</vt:lpstr>
      <vt:lpstr>Consolas</vt:lpstr>
      <vt:lpstr>Courier</vt:lpstr>
      <vt:lpstr>Courier New</vt:lpstr>
      <vt:lpstr>Roboto</vt:lpstr>
      <vt:lpstr>Tahoma</vt:lpstr>
      <vt:lpstr>Times</vt:lpstr>
      <vt:lpstr>times new roman</vt:lpstr>
      <vt:lpstr>times new roman</vt:lpstr>
      <vt:lpstr>Wingdings</vt:lpstr>
      <vt:lpstr>Wingdings 3</vt:lpstr>
      <vt:lpstr>Office Theme</vt:lpstr>
      <vt:lpstr>Equation</vt:lpstr>
      <vt:lpstr>PowerPoint Presentation</vt:lpstr>
      <vt:lpstr>Operations &amp; Selections </vt:lpstr>
      <vt:lpstr>PowerPoint Presentation</vt:lpstr>
      <vt:lpstr>PowerPoint Presentation</vt:lpstr>
      <vt:lpstr>Recap</vt:lpstr>
      <vt:lpstr>Recap</vt:lpstr>
      <vt:lpstr>Constants </vt:lpstr>
      <vt:lpstr>Class Exercise:</vt:lpstr>
      <vt:lpstr>Numeric Operators</vt:lpstr>
      <vt:lpstr>Numeric Operators</vt:lpstr>
      <vt:lpstr>Numeric Operators (Answers)</vt:lpstr>
      <vt:lpstr>Numeric Operator Precedence</vt:lpstr>
      <vt:lpstr>Use of Remainder (Modulus) Operator % </vt:lpstr>
      <vt:lpstr>Exercise: Evaluating Expressions</vt:lpstr>
      <vt:lpstr>Exercise: Evaluating Expressions</vt:lpstr>
      <vt:lpstr>Shorthand Operators </vt:lpstr>
      <vt:lpstr>Application of Shorthand Operator += on Integer variable</vt:lpstr>
      <vt:lpstr>Application of Shorthand Operator += on String variable</vt:lpstr>
      <vt:lpstr>Increment and Decrement Operators </vt:lpstr>
      <vt:lpstr>Increment and Decrement Operators </vt:lpstr>
      <vt:lpstr>Increment and Decrement Operators </vt:lpstr>
      <vt:lpstr>Operator Precedence</vt:lpstr>
      <vt:lpstr>Example</vt:lpstr>
      <vt:lpstr>Example</vt:lpstr>
      <vt:lpstr>Increment and Decrement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 Precedence</vt:lpstr>
      <vt:lpstr>Operator Precedence and Evaluation Order</vt:lpstr>
      <vt:lpstr>Operator Precedence and Evaluation Order </vt:lpstr>
      <vt:lpstr>Exercise: Operator Precedence</vt:lpstr>
      <vt:lpstr>String Data - Type</vt:lpstr>
      <vt:lpstr>String Concatenation</vt:lpstr>
      <vt:lpstr>PowerPoint Presentation</vt:lpstr>
      <vt:lpstr>PowerPoint Presentation</vt:lpstr>
      <vt:lpstr>What happened?</vt:lpstr>
      <vt:lpstr>What happened?</vt:lpstr>
      <vt:lpstr>Git &amp; GitHub</vt:lpstr>
      <vt:lpstr>PowerPoint Presentation</vt:lpstr>
      <vt:lpstr>PowerPoint Presentation</vt:lpstr>
      <vt:lpstr>Converting Strings to Numbers </vt:lpstr>
      <vt:lpstr>Example</vt:lpstr>
      <vt:lpstr>Example</vt:lpstr>
      <vt:lpstr>Example</vt:lpstr>
      <vt:lpstr>Example (cont’d)</vt:lpstr>
      <vt:lpstr>Capturing numeric value directly</vt:lpstr>
      <vt:lpstr>Example (cont’d)</vt:lpstr>
      <vt:lpstr>Note</vt:lpstr>
      <vt:lpstr>Exercises:</vt:lpstr>
      <vt:lpstr>Exercises:</vt:lpstr>
      <vt:lpstr>Example:  Let’s combine them to test for leap Year</vt:lpstr>
      <vt:lpstr>Example: Leap Year</vt:lpstr>
      <vt:lpstr>Converting Strings to Numbers</vt:lpstr>
      <vt:lpstr>Converting Strings to Numbers</vt:lpstr>
      <vt:lpstr>PowerPoint Presentation</vt:lpstr>
      <vt:lpstr>PowerPoint Presentation</vt:lpstr>
      <vt:lpstr>PowerPoint Presentation</vt:lpstr>
      <vt:lpstr>Selection Statement (I)</vt:lpstr>
      <vt:lpstr>Selection Statements</vt:lpstr>
      <vt:lpstr>Example</vt:lpstr>
      <vt:lpstr>Example</vt:lpstr>
      <vt:lpstr>Take note!</vt:lpstr>
      <vt:lpstr>What have we learnt?</vt:lpstr>
      <vt:lpstr>PowerPoint Presentation</vt:lpstr>
      <vt:lpstr>PowerPoint Presentation</vt:lpstr>
      <vt:lpstr>Demo</vt:lpstr>
    </vt:vector>
  </TitlesOfParts>
  <Company>Outer Limit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SengKang  Methodist Church</dc:title>
  <dc:creator>Stargate</dc:creator>
  <cp:lastModifiedBy>Toh Yien</cp:lastModifiedBy>
  <cp:revision>759</cp:revision>
  <dcterms:created xsi:type="dcterms:W3CDTF">2005-01-17T14:55:37Z</dcterms:created>
  <dcterms:modified xsi:type="dcterms:W3CDTF">2022-05-02T06:47:08Z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0x010100776456DB74E26C45BD24EF64E447FF51</vt:lpwstr>
  </property>
</Properties>
</file>